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446" r:id="rId2"/>
    <p:sldId id="428" r:id="rId3"/>
    <p:sldId id="430" r:id="rId4"/>
    <p:sldId id="429" r:id="rId5"/>
    <p:sldId id="297" r:id="rId6"/>
    <p:sldId id="298" r:id="rId7"/>
    <p:sldId id="423" r:id="rId8"/>
    <p:sldId id="432" r:id="rId9"/>
    <p:sldId id="442" r:id="rId10"/>
    <p:sldId id="443" r:id="rId11"/>
    <p:sldId id="444" r:id="rId12"/>
    <p:sldId id="445" r:id="rId13"/>
    <p:sldId id="431" r:id="rId14"/>
    <p:sldId id="433" r:id="rId15"/>
    <p:sldId id="434" r:id="rId16"/>
    <p:sldId id="437" r:id="rId17"/>
    <p:sldId id="438" r:id="rId18"/>
    <p:sldId id="439" r:id="rId19"/>
    <p:sldId id="440" r:id="rId20"/>
    <p:sldId id="435" r:id="rId21"/>
    <p:sldId id="407" r:id="rId22"/>
    <p:sldId id="413" r:id="rId23"/>
    <p:sldId id="414" r:id="rId24"/>
    <p:sldId id="426"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98"/>
    <a:srgbClr val="003A70"/>
    <a:srgbClr val="FFC72C"/>
    <a:srgbClr val="0077C8"/>
    <a:srgbClr val="00B2A9"/>
    <a:srgbClr val="77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0" autoAdjust="0"/>
    <p:restoredTop sz="95646"/>
  </p:normalViewPr>
  <p:slideViewPr>
    <p:cSldViewPr snapToGrid="0" snapToObjects="1" showGuides="1">
      <p:cViewPr varScale="1">
        <p:scale>
          <a:sx n="118" d="100"/>
          <a:sy n="118" d="100"/>
        </p:scale>
        <p:origin x="1192" y="192"/>
      </p:cViewPr>
      <p:guideLst>
        <p:guide orient="horz" pos="2160"/>
        <p:guide pos="3840"/>
      </p:guideLst>
    </p:cSldViewPr>
  </p:slideViewPr>
  <p:outlineViewPr>
    <p:cViewPr>
      <p:scale>
        <a:sx n="33" d="100"/>
        <a:sy n="33" d="100"/>
      </p:scale>
      <p:origin x="0" y="-742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3T09:50:35.207"/>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751 406 24575,'-69'60'0,"-1"0"0,1 0 0,2-6 0,-1 7 0,-12 14 0,23-21 0,33-31 0,-4 5 0,-7 11 0,-12 17 0,4 10 0,4 4 0,11-5 0,13-6 0,8-2 0,4 3 0,2 4 0,2 2 0,7 0 0,7-6 0,9-4 0,8-7 0,6 0 0,3 3 0,2 0 0,-3-1 0,-5-8 0,-8-11 0,-5-8 0,-3-5 0,3 1 0,7 2 0,6 3 0,5 0 0,0-4 0,-3-7 0,-3-8 0,-1-4 0,4-2 0,10 0 0,15-4 0,23-9 0,-34 3 0,4-3 0,7-1 0,3-2 0,6-1 0,1 0 0,3-1 0,0 0 0,0 0 0,0-2 0,-3-2 0,-3-2 0,-6-3 0,-3-3 0,-7-5 0,-4-5 0,-8-4 0,-5-3 0,-6-6 0,-5-2 0,-5 0 0,-5-1 0,-5 1 0,-3-1 0,-2 2 0,-3-1 0,-1 0 0,0-2 0,-1-5 0,0-1 0,0-4 0,0 0 0,-1-2 0,-1-1 0,-1 1 0,-1 1 0,-1 3 0,-3 2 0,-2 4 0,-1 3 0,-2 6 0,-2 2 0,-24-31 0,-11 17 0,-7 15 0,-9 11 0,-6 11 0,-2 5 0,-5 7 0,1 5 0,3 3 0,2 4 0,6 1 0,4 0 0,6 0 0,8 0 0,5 4 0,5 5 0,0 7 0,0 7 0,-1 3 0,-6 7 0,-3 5 0,0 0 0,1 2 0,6-2 0,9-3 0,7-1 0,7-4 0,8-4 0,6-5 0,3 8 0,2-16 0,0 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4:54.490"/>
    </inkml:context>
    <inkml:brush xml:id="br0">
      <inkml:brushProperty name="width" value="0.05" units="cm"/>
      <inkml:brushProperty name="height" value="0.05" units="cm"/>
      <inkml:brushProperty name="color" value="#FFFFFF"/>
    </inkml:brush>
  </inkml:definitions>
  <inkml:trace contextRef="#ctx0" brushRef="#br0">502 259 24575,'-8'0'0,"-6"0"0,-6 0 0,-7-2 0,-7-4 0,1-6 0,2-3 0,6 0 0,7 2 0,6 5 0,4 2 0,2 0 0,-3-2 0,-6-2 0,-5-3 0,-7 0 0,2-2 0,3 1 0,6 3 0,8 1 0,1 4 0,-2-3 0,-11-6 0,7 6 0,-7-5 0,12 11 0,0 0 0,-4-3 0,2 1 0,1-1 0,4 1 0,2 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5:25.117"/>
    </inkml:context>
    <inkml:brush xml:id="br0">
      <inkml:brushProperty name="width" value="0.1" units="cm"/>
      <inkml:brushProperty name="height" value="0.1" units="cm"/>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8:05.189"/>
    </inkml:context>
    <inkml:brush xml:id="br0">
      <inkml:brushProperty name="width" value="0.2" units="cm"/>
      <inkml:brushProperty name="height" value="0.2" units="cm"/>
      <inkml:brushProperty name="color" value="#FFFFFF"/>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16:12:38.325"/>
    </inkml:context>
    <inkml:brush xml:id="br0">
      <inkml:brushProperty name="width" value="0.05" units="cm"/>
      <inkml:brushProperty name="height" value="0.05" units="cm"/>
      <inkml:brushProperty name="color" value="#FFFFFF"/>
    </inkml:brush>
  </inkml:definitions>
  <inkml:trace contextRef="#ctx0" brushRef="#br0">836 1311 24575,'-3'-10'0,"0"-2"0,-5 0 0,4 1 0,-3 2 0,1-2 0,-6-7 0,-5-3 0,-5-2 0,-1-1 0,-1 0 0,0 3 0,2 2 0,4 3 0,2 4 0,8 3 0,-5-2 0,-3-2 0,-8-8 0,-8-6 0,-2-3 0,2-1 0,3 1 0,6 5 0,5 2 0,3 3 0,5 1 0,-1 1 0,2 0 0,-1 1 0,-1-4 0,3 2 0,0-2 0,-1 1 0,0 0 0,-3 2 0,3 4 0,4 3 0,2 1 0,2-1 0,-2-4 0,-2-3 0,-3-2 0,-1-3 0,4 9 0,1-1 0,4 7 0,-1 0 0,-2-1 0,0-2 0,-2-1 0,1-5 0,0 2 0,2 0 0,-2-2 0,-2-4 0,0-8 0,-3-5 0,3-1 0,2 6 0,2 9 0,2 4 0,-6 1 0,0-7 0,-3 9 0,0-5 0,6 12 0,-2-2 0,0-1 0,-3-3 0,-5-4 0,-2-2 0,-2 2 0,0 1 0,4 6 0,5 2 0,5 2 0,2 4 0,1 5 0,0 17 0,0-3 0,0 21 0,0-4 0,0 15 0,0 7 0,0 1 0,0 2 0,-3 0 0,-3-6 0,-2-6 0,-1-13 0,3-11 0,3-7 0,2-8 0,1-7 0,0-10 0,0-3 0,0-14 0,0-7 0,1-10 0,5-7 0,3 1 0,1 8 0,-1 11 0,-3 11 0,-2 6 0,-2 3 0,-1 2 0,-1 1 0,0-2 0,3-5 0,0-3 0,2-2 0,0 4 0,-1 4 0,0 4 0,7 2 0,29 1 0,-12 3 0,40 0 0,-13 0 0,14 0 0,-7 3 0,-17 0 0,-19 0 0,-10 2 0,-4 0 0,-1 5 0,5 3 0,6 3 0,7 0 0,2 0 0,0-1 0,-3-1 0,-11-4 0,-5-3 0,-5-3 0,-5-3 0,1-1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7T16:12:38.326"/>
    </inkml:context>
    <inkml:brush xml:id="br0">
      <inkml:brushProperty name="width" value="0.05" units="cm"/>
      <inkml:brushProperty name="height" value="0.05" units="cm"/>
      <inkml:brushProperty name="color" value="#FFFFFF"/>
    </inkml:brush>
  </inkml:definitions>
  <inkml:trace contextRef="#ctx0" brushRef="#br0">502 259 24575,'-8'0'0,"-6"0"0,-6 0 0,-7-2 0,-7-4 0,1-6 0,2-3 0,6 0 0,7 2 0,6 5 0,4 2 0,2 0 0,-3-2 0,-6-2 0,-5-3 0,-7 0 0,2-2 0,3 1 0,6 3 0,8 1 0,1 4 0,-2-3 0,-11-6 0,7 6 0,-7-5 0,12 11 0,0 0 0,-4-3 0,2 1 0,1-1 0,4 1 0,2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4:02.885"/>
    </inkml:context>
    <inkml:brush xml:id="br0">
      <inkml:brushProperty name="width" value="0.025" units="cm"/>
      <inkml:brushProperty name="height" value="0.02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4:04.019"/>
    </inkml:context>
    <inkml:brush xml:id="br0">
      <inkml:brushProperty name="width" value="0.025" units="cm"/>
      <inkml:brushProperty name="height" value="0.025" units="cm"/>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4:05.854"/>
    </inkml:context>
    <inkml:brush xml:id="br0">
      <inkml:brushProperty name="width" value="0.025" units="cm"/>
      <inkml:brushProperty name="height" value="0.025" units="cm"/>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4:06.492"/>
    </inkml:context>
    <inkml:brush xml:id="br0">
      <inkml:brushProperty name="width" value="0.025" units="cm"/>
      <inkml:brushProperty name="height" value="0.025" units="cm"/>
    </inkml:brush>
  </inkml:definitions>
  <inkml:trace contextRef="#ctx0" brushRef="#br0">0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4:07.876"/>
    </inkml:context>
    <inkml:brush xml:id="br0">
      <inkml:brushProperty name="width" value="0.025" units="cm"/>
      <inkml:brushProperty name="height" value="0.025" units="cm"/>
    </inkml:brush>
  </inkml:definitions>
  <inkml:trace contextRef="#ctx0" brushRef="#br0">0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4:08.103"/>
    </inkml:context>
    <inkml:brush xml:id="br0">
      <inkml:brushProperty name="width" value="0.025" units="cm"/>
      <inkml:brushProperty name="height" value="0.025" units="cm"/>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4:45.987"/>
    </inkml:context>
    <inkml:brush xml:id="br0">
      <inkml:brushProperty name="width" value="0.05" units="cm"/>
      <inkml:brushProperty name="height" value="0.05" units="cm"/>
      <inkml:brushProperty name="color" value="#FFFFFF"/>
    </inkml:brush>
  </inkml:definitions>
  <inkml:trace contextRef="#ctx0" brushRef="#br0">1 1 24575,'3'0'0,"-1"0"0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4:24:52.477"/>
    </inkml:context>
    <inkml:brush xml:id="br0">
      <inkml:brushProperty name="width" value="0.05" units="cm"/>
      <inkml:brushProperty name="height" value="0.05" units="cm"/>
      <inkml:brushProperty name="color" value="#FFFFFF"/>
    </inkml:brush>
  </inkml:definitions>
  <inkml:trace contextRef="#ctx0" brushRef="#br0">836 1311 24575,'-3'-10'0,"0"-2"0,-5 0 0,4 1 0,-3 2 0,1-2 0,-6-7 0,-5-3 0,-5-2 0,-1-1 0,-1 0 0,0 3 0,2 2 0,4 3 0,2 4 0,8 3 0,-5-2 0,-3-2 0,-8-8 0,-8-6 0,-2-3 0,2-1 0,3 1 0,6 5 0,5 2 0,3 3 0,5 1 0,-1 1 0,2 0 0,-1 1 0,-1-4 0,3 2 0,0-2 0,-1 1 0,0 0 0,-3 2 0,3 4 0,4 3 0,2 1 0,2-1 0,-2-4 0,-2-3 0,-3-2 0,-1-3 0,4 9 0,1-1 0,4 7 0,-1 0 0,-2-1 0,0-2 0,-2-1 0,1-5 0,0 2 0,2 0 0,-2-2 0,-2-4 0,0-8 0,-3-5 0,3-1 0,2 6 0,2 9 0,2 4 0,-6 1 0,0-7 0,-3 9 0,0-5 0,6 12 0,-2-2 0,0-1 0,-3-3 0,-5-4 0,-2-2 0,-2 2 0,0 1 0,4 6 0,5 2 0,5 2 0,2 4 0,1 5 0,0 17 0,0-3 0,0 21 0,0-4 0,0 15 0,0 7 0,0 1 0,0 2 0,-3 0 0,-3-6 0,-2-6 0,-1-13 0,3-11 0,3-7 0,2-8 0,1-7 0,0-10 0,0-3 0,0-14 0,0-7 0,1-10 0,5-7 0,3 1 0,1 8 0,-1 11 0,-3 11 0,-2 6 0,-2 3 0,-1 2 0,-1 1 0,0-2 0,3-5 0,0-3 0,2-2 0,0 4 0,-1 4 0,0 4 0,7 2 0,29 1 0,-12 3 0,40 0 0,-13 0 0,14 0 0,-7 3 0,-17 0 0,-19 0 0,-10 2 0,-4 0 0,-1 5 0,5 3 0,6 3 0,7 0 0,2 0 0,0-1 0,-3-1 0,-11-4 0,-5-3 0,-5-3 0,-5-3 0,1-1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E04FC-0E64-1840-9C6A-42B85D5EA1CD}" type="datetimeFigureOut">
              <a:rPr lang="it-IT" smtClean="0"/>
              <a:t>18/04/23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C4299-DFA9-814B-AD28-ECDE1FA0A815}" type="slidenum">
              <a:rPr lang="it-IT" smtClean="0"/>
              <a:t>‹N›</a:t>
            </a:fld>
            <a:endParaRPr lang="it-IT"/>
          </a:p>
        </p:txBody>
      </p:sp>
    </p:spTree>
    <p:extLst>
      <p:ext uri="{BB962C8B-B14F-4D97-AF65-F5344CB8AC3E}">
        <p14:creationId xmlns:p14="http://schemas.microsoft.com/office/powerpoint/2010/main" val="18818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C4299-DFA9-814B-AD28-ECDE1FA0A815}" type="slidenum">
              <a:rPr lang="it-IT" smtClean="0"/>
              <a:t>16</a:t>
            </a:fld>
            <a:endParaRPr lang="it-IT"/>
          </a:p>
        </p:txBody>
      </p:sp>
    </p:spTree>
    <p:extLst>
      <p:ext uri="{BB962C8B-B14F-4D97-AF65-F5344CB8AC3E}">
        <p14:creationId xmlns:p14="http://schemas.microsoft.com/office/powerpoint/2010/main" val="159488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C4299-DFA9-814B-AD28-ECDE1FA0A815}" type="slidenum">
              <a:rPr lang="it-IT" smtClean="0"/>
              <a:t>17</a:t>
            </a:fld>
            <a:endParaRPr lang="it-IT"/>
          </a:p>
        </p:txBody>
      </p:sp>
    </p:spTree>
    <p:extLst>
      <p:ext uri="{BB962C8B-B14F-4D97-AF65-F5344CB8AC3E}">
        <p14:creationId xmlns:p14="http://schemas.microsoft.com/office/powerpoint/2010/main" val="7692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73C4299-DFA9-814B-AD28-ECDE1FA0A815}" type="slidenum">
              <a:rPr lang="it-IT" smtClean="0"/>
              <a:t>21</a:t>
            </a:fld>
            <a:endParaRPr lang="it-IT"/>
          </a:p>
        </p:txBody>
      </p:sp>
    </p:spTree>
    <p:extLst>
      <p:ext uri="{BB962C8B-B14F-4D97-AF65-F5344CB8AC3E}">
        <p14:creationId xmlns:p14="http://schemas.microsoft.com/office/powerpoint/2010/main" val="409070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testo - Bianc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a:prstGeom prst="rect">
            <a:avLst/>
          </a:prstGeo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18 aprile 2023</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2608855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64" userDrawn="1">
          <p15:clr>
            <a:srgbClr val="FBAE40"/>
          </p15:clr>
        </p15:guide>
        <p15:guide id="5" orient="horz" pos="3517" userDrawn="1">
          <p15:clr>
            <a:srgbClr val="FBAE40"/>
          </p15:clr>
        </p15:guide>
        <p15:guide id="7" orient="horz" pos="2742" userDrawn="1">
          <p15:clr>
            <a:srgbClr val="FBAE40"/>
          </p15:clr>
        </p15:guide>
        <p15:guide id="8" orient="horz" pos="1091" userDrawn="1">
          <p15:clr>
            <a:srgbClr val="FBAE40"/>
          </p15:clr>
        </p15:guide>
        <p15:guide id="10" pos="5011" userDrawn="1">
          <p15:clr>
            <a:srgbClr val="FBAE40"/>
          </p15:clr>
        </p15:guide>
        <p15:guide id="11" pos="46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lide interna a 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F852A-D30A-CC4D-BB28-885647985C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87984D-29CE-3442-8C11-C7B68CA421BA}"/>
              </a:ext>
            </a:extLst>
          </p:cNvPr>
          <p:cNvSpPr>
            <a:spLocks noGrp="1"/>
          </p:cNvSpPr>
          <p:nvPr>
            <p:ph sz="half" idx="1"/>
          </p:nvPr>
        </p:nvSpPr>
        <p:spPr>
          <a:xfrm>
            <a:off x="419099" y="1528003"/>
            <a:ext cx="5359131"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020D039-24D7-3D4C-AC12-8A561B0819C2}"/>
              </a:ext>
            </a:extLst>
          </p:cNvPr>
          <p:cNvSpPr>
            <a:spLocks noGrp="1"/>
          </p:cNvSpPr>
          <p:nvPr>
            <p:ph sz="half" idx="2"/>
          </p:nvPr>
        </p:nvSpPr>
        <p:spPr>
          <a:xfrm>
            <a:off x="6030118" y="1534556"/>
            <a:ext cx="5611019"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6" name="Segnaposto piè di pagina 5">
            <a:extLst>
              <a:ext uri="{FF2B5EF4-FFF2-40B4-BE49-F238E27FC236}">
                <a16:creationId xmlns:a16="http://schemas.microsoft.com/office/drawing/2014/main" id="{85DAFAF3-5C89-784D-BB84-8D0F087F1544}"/>
              </a:ext>
            </a:extLst>
          </p:cNvPr>
          <p:cNvSpPr>
            <a:spLocks noGrp="1"/>
          </p:cNvSpPr>
          <p:nvPr>
            <p:ph type="ftr" sz="quarter" idx="11"/>
          </p:nvPr>
        </p:nvSpPr>
        <p:spPr/>
        <p:txBody>
          <a:bodyPr/>
          <a:lstStyle/>
          <a:p>
            <a:r>
              <a:rPr lang="it-IT"/>
              <a:t>Titolo della Presentazione/Sezione</a:t>
            </a:r>
          </a:p>
        </p:txBody>
      </p:sp>
      <p:sp>
        <p:nvSpPr>
          <p:cNvPr id="7" name="Segnaposto numero diapositiva 6">
            <a:extLst>
              <a:ext uri="{FF2B5EF4-FFF2-40B4-BE49-F238E27FC236}">
                <a16:creationId xmlns:a16="http://schemas.microsoft.com/office/drawing/2014/main" id="{DC1EA764-7BE2-C542-B147-FEDB2B2C1681}"/>
              </a:ext>
            </a:extLst>
          </p:cNvPr>
          <p:cNvSpPr>
            <a:spLocks noGrp="1"/>
          </p:cNvSpPr>
          <p:nvPr>
            <p:ph type="sldNum" sz="quarter" idx="12"/>
          </p:nvPr>
        </p:nvSpPr>
        <p:spPr/>
        <p:txBody>
          <a:bodyPr/>
          <a:lstStyle/>
          <a:p>
            <a:fld id="{DD589A36-170F-7348-BCDB-23CF9D860473}" type="slidenum">
              <a:rPr lang="it-IT" smtClean="0"/>
              <a:t>‹N›</a:t>
            </a:fld>
            <a:endParaRPr lang="it-IT"/>
          </a:p>
        </p:txBody>
      </p:sp>
    </p:spTree>
    <p:extLst>
      <p:ext uri="{BB962C8B-B14F-4D97-AF65-F5344CB8AC3E}">
        <p14:creationId xmlns:p14="http://schemas.microsoft.com/office/powerpoint/2010/main" val="332638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interna Blu">
    <p:bg>
      <p:bgPr>
        <a:solidFill>
          <a:srgbClr val="003A7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sz="2600" b="0">
                <a:solidFill>
                  <a:schemeClr val="bg1"/>
                </a:solidFill>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1"/>
            <a:ext cx="11222038" cy="4214874"/>
          </a:xfrm>
        </p:spPr>
        <p:txBody>
          <a:bodyPr>
            <a:normAutofit/>
          </a:bodyPr>
          <a:lstStyle>
            <a:lvl1pPr>
              <a:lnSpc>
                <a:spcPct val="100000"/>
              </a:lnSpc>
              <a:defRPr sz="3200">
                <a:solidFill>
                  <a:schemeClr val="bg1"/>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877671" y="6224587"/>
            <a:ext cx="7853081" cy="365125"/>
          </a:xfrm>
        </p:spPr>
        <p:txBody>
          <a:bodyPr/>
          <a:lstStyle>
            <a:lvl1pPr>
              <a:defRPr>
                <a:solidFill>
                  <a:schemeClr val="bg1"/>
                </a:solidFill>
                <a:latin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lvl1pPr>
              <a:defRPr>
                <a:solidFill>
                  <a:schemeClr val="bg1"/>
                </a:solidFill>
                <a:latin typeface="Luiss Sans" pitchFamily="2" charset="0"/>
              </a:defRPr>
            </a:lvl1pPr>
          </a:lstStyle>
          <a:p>
            <a:fld id="{DD589A36-170F-7348-BCDB-23CF9D860473}" type="slidenum">
              <a:rPr lang="it-IT" smtClean="0"/>
              <a:pPr/>
              <a:t>‹N›</a:t>
            </a:fld>
            <a:endParaRPr lang="it-IT" dirty="0"/>
          </a:p>
        </p:txBody>
      </p:sp>
    </p:spTree>
    <p:extLst>
      <p:ext uri="{BB962C8B-B14F-4D97-AF65-F5344CB8AC3E}">
        <p14:creationId xmlns:p14="http://schemas.microsoft.com/office/powerpoint/2010/main" val="240358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immagine">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0D9461D8-08BF-204F-8ABB-496B7A5229D5}"/>
              </a:ext>
            </a:extLst>
          </p:cNvPr>
          <p:cNvSpPr>
            <a:spLocks noGrp="1"/>
          </p:cNvSpPr>
          <p:nvPr>
            <p:ph type="pic" sz="quarter" idx="10"/>
          </p:nvPr>
        </p:nvSpPr>
        <p:spPr>
          <a:xfrm>
            <a:off x="542925" y="549275"/>
            <a:ext cx="11098213" cy="5770563"/>
          </a:xfrm>
        </p:spPr>
        <p:txBody>
          <a:bodyPr/>
          <a:lstStyle>
            <a:lvl1pPr marL="0" indent="0" algn="ctr">
              <a:buNone/>
              <a:defRPr/>
            </a:lvl1pPr>
          </a:lstStyle>
          <a:p>
            <a:endParaRPr lang="it-IT" dirty="0"/>
          </a:p>
        </p:txBody>
      </p:sp>
    </p:spTree>
    <p:extLst>
      <p:ext uri="{BB962C8B-B14F-4D97-AF65-F5344CB8AC3E}">
        <p14:creationId xmlns:p14="http://schemas.microsoft.com/office/powerpoint/2010/main" val="984877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7" name="Striscia diagonale 5">
            <a:extLst>
              <a:ext uri="{FF2B5EF4-FFF2-40B4-BE49-F238E27FC236}">
                <a16:creationId xmlns:a16="http://schemas.microsoft.com/office/drawing/2014/main" id="{D9C1A85B-0547-9F23-4410-AFB0EFAD62DA}"/>
              </a:ext>
            </a:extLst>
          </p:cNvPr>
          <p:cNvSpPr/>
          <p:nvPr userDrawn="1"/>
        </p:nvSpPr>
        <p:spPr>
          <a:xfrm rot="13439472">
            <a:off x="1698567" y="-2424174"/>
            <a:ext cx="13194899" cy="8364981"/>
          </a:xfrm>
          <a:custGeom>
            <a:avLst/>
            <a:gdLst>
              <a:gd name="connsiteX0" fmla="*/ 0 w 8623300"/>
              <a:gd name="connsiteY0" fmla="*/ 4146550 h 8293100"/>
              <a:gd name="connsiteX1" fmla="*/ 4311650 w 8623300"/>
              <a:gd name="connsiteY1" fmla="*/ 0 h 8293100"/>
              <a:gd name="connsiteX2" fmla="*/ 8623300 w 8623300"/>
              <a:gd name="connsiteY2" fmla="*/ 0 h 8293100"/>
              <a:gd name="connsiteX3" fmla="*/ 0 w 8623300"/>
              <a:gd name="connsiteY3" fmla="*/ 8293100 h 8293100"/>
              <a:gd name="connsiteX4" fmla="*/ 0 w 8623300"/>
              <a:gd name="connsiteY4" fmla="*/ 4146550 h 8293100"/>
              <a:gd name="connsiteX0" fmla="*/ 0 w 8623300"/>
              <a:gd name="connsiteY0" fmla="*/ 4146550 h 9133018"/>
              <a:gd name="connsiteX1" fmla="*/ 4311650 w 8623300"/>
              <a:gd name="connsiteY1" fmla="*/ 0 h 9133018"/>
              <a:gd name="connsiteX2" fmla="*/ 8623300 w 8623300"/>
              <a:gd name="connsiteY2" fmla="*/ 0 h 9133018"/>
              <a:gd name="connsiteX3" fmla="*/ 4853263 w 8623300"/>
              <a:gd name="connsiteY3" fmla="*/ 9133018 h 9133018"/>
              <a:gd name="connsiteX4" fmla="*/ 0 w 8623300"/>
              <a:gd name="connsiteY4" fmla="*/ 4146550 h 9133018"/>
              <a:gd name="connsiteX0" fmla="*/ 0 w 13185129"/>
              <a:gd name="connsiteY0" fmla="*/ 4146550 h 9133018"/>
              <a:gd name="connsiteX1" fmla="*/ 4311650 w 13185129"/>
              <a:gd name="connsiteY1" fmla="*/ 0 h 9133018"/>
              <a:gd name="connsiteX2" fmla="*/ 13185129 w 13185129"/>
              <a:gd name="connsiteY2" fmla="*/ 1068309 h 9133018"/>
              <a:gd name="connsiteX3" fmla="*/ 4853263 w 13185129"/>
              <a:gd name="connsiteY3" fmla="*/ 9133018 h 9133018"/>
              <a:gd name="connsiteX4" fmla="*/ 0 w 13185129"/>
              <a:gd name="connsiteY4" fmla="*/ 4146550 h 9133018"/>
              <a:gd name="connsiteX0" fmla="*/ 0 w 13185129"/>
              <a:gd name="connsiteY0" fmla="*/ 3494097 h 8480565"/>
              <a:gd name="connsiteX1" fmla="*/ 4129510 w 13185129"/>
              <a:gd name="connsiteY1" fmla="*/ 0 h 8480565"/>
              <a:gd name="connsiteX2" fmla="*/ 13185129 w 13185129"/>
              <a:gd name="connsiteY2" fmla="*/ 415856 h 8480565"/>
              <a:gd name="connsiteX3" fmla="*/ 4853263 w 13185129"/>
              <a:gd name="connsiteY3" fmla="*/ 8480565 h 8480565"/>
              <a:gd name="connsiteX4" fmla="*/ 0 w 13185129"/>
              <a:gd name="connsiteY4" fmla="*/ 3494097 h 8480565"/>
              <a:gd name="connsiteX0" fmla="*/ 0 w 13185129"/>
              <a:gd name="connsiteY0" fmla="*/ 3380094 h 8366562"/>
              <a:gd name="connsiteX1" fmla="*/ 3462860 w 13185129"/>
              <a:gd name="connsiteY1" fmla="*/ 0 h 8366562"/>
              <a:gd name="connsiteX2" fmla="*/ 13185129 w 13185129"/>
              <a:gd name="connsiteY2" fmla="*/ 301853 h 8366562"/>
              <a:gd name="connsiteX3" fmla="*/ 4853263 w 13185129"/>
              <a:gd name="connsiteY3" fmla="*/ 8366562 h 8366562"/>
              <a:gd name="connsiteX4" fmla="*/ 0 w 13185129"/>
              <a:gd name="connsiteY4" fmla="*/ 3380094 h 8366562"/>
              <a:gd name="connsiteX0" fmla="*/ 0 w 13203403"/>
              <a:gd name="connsiteY0" fmla="*/ 3397735 h 8366562"/>
              <a:gd name="connsiteX1" fmla="*/ 3481134 w 13203403"/>
              <a:gd name="connsiteY1" fmla="*/ 0 h 8366562"/>
              <a:gd name="connsiteX2" fmla="*/ 13203403 w 13203403"/>
              <a:gd name="connsiteY2" fmla="*/ 301853 h 8366562"/>
              <a:gd name="connsiteX3" fmla="*/ 4871537 w 13203403"/>
              <a:gd name="connsiteY3" fmla="*/ 8366562 h 8366562"/>
              <a:gd name="connsiteX4" fmla="*/ 0 w 13203403"/>
              <a:gd name="connsiteY4" fmla="*/ 3397735 h 8366562"/>
              <a:gd name="connsiteX0" fmla="*/ 0 w 13247824"/>
              <a:gd name="connsiteY0" fmla="*/ 3370007 h 8366562"/>
              <a:gd name="connsiteX1" fmla="*/ 3525555 w 13247824"/>
              <a:gd name="connsiteY1" fmla="*/ 0 h 8366562"/>
              <a:gd name="connsiteX2" fmla="*/ 13247824 w 13247824"/>
              <a:gd name="connsiteY2" fmla="*/ 301853 h 8366562"/>
              <a:gd name="connsiteX3" fmla="*/ 4915958 w 13247824"/>
              <a:gd name="connsiteY3" fmla="*/ 8366562 h 8366562"/>
              <a:gd name="connsiteX4" fmla="*/ 0 w 13247824"/>
              <a:gd name="connsiteY4" fmla="*/ 3370007 h 8366562"/>
              <a:gd name="connsiteX0" fmla="*/ 0 w 13239319"/>
              <a:gd name="connsiteY0" fmla="*/ 3397101 h 8366562"/>
              <a:gd name="connsiteX1" fmla="*/ 3517050 w 13239319"/>
              <a:gd name="connsiteY1" fmla="*/ 0 h 8366562"/>
              <a:gd name="connsiteX2" fmla="*/ 13239319 w 13239319"/>
              <a:gd name="connsiteY2" fmla="*/ 301853 h 8366562"/>
              <a:gd name="connsiteX3" fmla="*/ 4907453 w 13239319"/>
              <a:gd name="connsiteY3" fmla="*/ 8366562 h 8366562"/>
              <a:gd name="connsiteX4" fmla="*/ 0 w 13239319"/>
              <a:gd name="connsiteY4" fmla="*/ 3397101 h 8366562"/>
              <a:gd name="connsiteX0" fmla="*/ 0 w 13239319"/>
              <a:gd name="connsiteY0" fmla="*/ 3397101 h 8383887"/>
              <a:gd name="connsiteX1" fmla="*/ 3517050 w 13239319"/>
              <a:gd name="connsiteY1" fmla="*/ 0 h 8383887"/>
              <a:gd name="connsiteX2" fmla="*/ 13239319 w 13239319"/>
              <a:gd name="connsiteY2" fmla="*/ 301853 h 8383887"/>
              <a:gd name="connsiteX3" fmla="*/ 4871221 w 13239319"/>
              <a:gd name="connsiteY3" fmla="*/ 8383887 h 8383887"/>
              <a:gd name="connsiteX4" fmla="*/ 0 w 13239319"/>
              <a:gd name="connsiteY4" fmla="*/ 3397101 h 8383887"/>
              <a:gd name="connsiteX0" fmla="*/ 0 w 13239319"/>
              <a:gd name="connsiteY0" fmla="*/ 3397101 h 8330330"/>
              <a:gd name="connsiteX1" fmla="*/ 3517050 w 13239319"/>
              <a:gd name="connsiteY1" fmla="*/ 0 h 8330330"/>
              <a:gd name="connsiteX2" fmla="*/ 13239319 w 13239319"/>
              <a:gd name="connsiteY2" fmla="*/ 301853 h 8330330"/>
              <a:gd name="connsiteX3" fmla="*/ 4890129 w 13239319"/>
              <a:gd name="connsiteY3" fmla="*/ 8330330 h 8330330"/>
              <a:gd name="connsiteX4" fmla="*/ 0 w 13239319"/>
              <a:gd name="connsiteY4" fmla="*/ 3397101 h 8330330"/>
              <a:gd name="connsiteX0" fmla="*/ 0 w 13239319"/>
              <a:gd name="connsiteY0" fmla="*/ 3397101 h 8347655"/>
              <a:gd name="connsiteX1" fmla="*/ 3517050 w 13239319"/>
              <a:gd name="connsiteY1" fmla="*/ 0 h 8347655"/>
              <a:gd name="connsiteX2" fmla="*/ 13239319 w 13239319"/>
              <a:gd name="connsiteY2" fmla="*/ 301853 h 8347655"/>
              <a:gd name="connsiteX3" fmla="*/ 4853897 w 13239319"/>
              <a:gd name="connsiteY3" fmla="*/ 8347655 h 8347655"/>
              <a:gd name="connsiteX4" fmla="*/ 0 w 13239319"/>
              <a:gd name="connsiteY4" fmla="*/ 3397101 h 8347655"/>
              <a:gd name="connsiteX0" fmla="*/ 0 w 13239319"/>
              <a:gd name="connsiteY0" fmla="*/ 3397101 h 8374118"/>
              <a:gd name="connsiteX1" fmla="*/ 3517050 w 13239319"/>
              <a:gd name="connsiteY1" fmla="*/ 0 h 8374118"/>
              <a:gd name="connsiteX2" fmla="*/ 13239319 w 13239319"/>
              <a:gd name="connsiteY2" fmla="*/ 301853 h 8374118"/>
              <a:gd name="connsiteX3" fmla="*/ 4826486 w 13239319"/>
              <a:gd name="connsiteY3" fmla="*/ 8374118 h 8374118"/>
              <a:gd name="connsiteX4" fmla="*/ 0 w 13239319"/>
              <a:gd name="connsiteY4" fmla="*/ 3397101 h 8374118"/>
              <a:gd name="connsiteX0" fmla="*/ 0 w 13239319"/>
              <a:gd name="connsiteY0" fmla="*/ 3397101 h 8401845"/>
              <a:gd name="connsiteX1" fmla="*/ 3517050 w 13239319"/>
              <a:gd name="connsiteY1" fmla="*/ 0 h 8401845"/>
              <a:gd name="connsiteX2" fmla="*/ 13239319 w 13239319"/>
              <a:gd name="connsiteY2" fmla="*/ 301853 h 8401845"/>
              <a:gd name="connsiteX3" fmla="*/ 4870906 w 13239319"/>
              <a:gd name="connsiteY3" fmla="*/ 8401845 h 8401845"/>
              <a:gd name="connsiteX4" fmla="*/ 0 w 13239319"/>
              <a:gd name="connsiteY4" fmla="*/ 3397101 h 8401845"/>
              <a:gd name="connsiteX0" fmla="*/ 0 w 13239319"/>
              <a:gd name="connsiteY0" fmla="*/ 3343228 h 8347972"/>
              <a:gd name="connsiteX1" fmla="*/ 3516101 w 13239319"/>
              <a:gd name="connsiteY1" fmla="*/ 0 h 8347972"/>
              <a:gd name="connsiteX2" fmla="*/ 13239319 w 13239319"/>
              <a:gd name="connsiteY2" fmla="*/ 247980 h 8347972"/>
              <a:gd name="connsiteX3" fmla="*/ 4870906 w 13239319"/>
              <a:gd name="connsiteY3" fmla="*/ 8347972 h 8347972"/>
              <a:gd name="connsiteX4" fmla="*/ 0 w 13239319"/>
              <a:gd name="connsiteY4" fmla="*/ 3343228 h 8347972"/>
              <a:gd name="connsiteX0" fmla="*/ 0 w 13239319"/>
              <a:gd name="connsiteY0" fmla="*/ 3359921 h 8364665"/>
              <a:gd name="connsiteX1" fmla="*/ 3588248 w 13239319"/>
              <a:gd name="connsiteY1" fmla="*/ 0 h 8364665"/>
              <a:gd name="connsiteX2" fmla="*/ 13239319 w 13239319"/>
              <a:gd name="connsiteY2" fmla="*/ 264673 h 8364665"/>
              <a:gd name="connsiteX3" fmla="*/ 4870906 w 13239319"/>
              <a:gd name="connsiteY3" fmla="*/ 8364665 h 8364665"/>
              <a:gd name="connsiteX4" fmla="*/ 0 w 13239319"/>
              <a:gd name="connsiteY4" fmla="*/ 3359921 h 8364665"/>
              <a:gd name="connsiteX0" fmla="*/ 0 w 13239319"/>
              <a:gd name="connsiteY0" fmla="*/ 3395837 h 8400581"/>
              <a:gd name="connsiteX1" fmla="*/ 3588880 w 13239319"/>
              <a:gd name="connsiteY1" fmla="*/ 0 h 8400581"/>
              <a:gd name="connsiteX2" fmla="*/ 13239319 w 13239319"/>
              <a:gd name="connsiteY2" fmla="*/ 300589 h 8400581"/>
              <a:gd name="connsiteX3" fmla="*/ 4870906 w 13239319"/>
              <a:gd name="connsiteY3" fmla="*/ 8400581 h 8400581"/>
              <a:gd name="connsiteX4" fmla="*/ 0 w 13239319"/>
              <a:gd name="connsiteY4" fmla="*/ 3395837 h 8400581"/>
              <a:gd name="connsiteX0" fmla="*/ 0 w 13239319"/>
              <a:gd name="connsiteY0" fmla="*/ 3360554 h 8365298"/>
              <a:gd name="connsiteX1" fmla="*/ 3552332 w 13239319"/>
              <a:gd name="connsiteY1" fmla="*/ 0 h 8365298"/>
              <a:gd name="connsiteX2" fmla="*/ 13239319 w 13239319"/>
              <a:gd name="connsiteY2" fmla="*/ 265306 h 8365298"/>
              <a:gd name="connsiteX3" fmla="*/ 4870906 w 13239319"/>
              <a:gd name="connsiteY3" fmla="*/ 8365298 h 8365298"/>
              <a:gd name="connsiteX4" fmla="*/ 0 w 13239319"/>
              <a:gd name="connsiteY4" fmla="*/ 3360554 h 8365298"/>
              <a:gd name="connsiteX0" fmla="*/ 0 w 13194899"/>
              <a:gd name="connsiteY0" fmla="*/ 3388282 h 8365298"/>
              <a:gd name="connsiteX1" fmla="*/ 3507912 w 13194899"/>
              <a:gd name="connsiteY1" fmla="*/ 0 h 8365298"/>
              <a:gd name="connsiteX2" fmla="*/ 13194899 w 13194899"/>
              <a:gd name="connsiteY2" fmla="*/ 265306 h 8365298"/>
              <a:gd name="connsiteX3" fmla="*/ 4826486 w 13194899"/>
              <a:gd name="connsiteY3" fmla="*/ 8365298 h 8365298"/>
              <a:gd name="connsiteX4" fmla="*/ 0 w 13194899"/>
              <a:gd name="connsiteY4" fmla="*/ 3388282 h 8365298"/>
              <a:gd name="connsiteX0" fmla="*/ 0 w 13194899"/>
              <a:gd name="connsiteY0" fmla="*/ 3388282 h 8382623"/>
              <a:gd name="connsiteX1" fmla="*/ 3507912 w 13194899"/>
              <a:gd name="connsiteY1" fmla="*/ 0 h 8382623"/>
              <a:gd name="connsiteX2" fmla="*/ 13194899 w 13194899"/>
              <a:gd name="connsiteY2" fmla="*/ 265306 h 8382623"/>
              <a:gd name="connsiteX3" fmla="*/ 4790254 w 13194899"/>
              <a:gd name="connsiteY3" fmla="*/ 8382623 h 8382623"/>
              <a:gd name="connsiteX4" fmla="*/ 0 w 13194899"/>
              <a:gd name="connsiteY4" fmla="*/ 3388282 h 8382623"/>
              <a:gd name="connsiteX0" fmla="*/ 0 w 13194899"/>
              <a:gd name="connsiteY0" fmla="*/ 3388282 h 8364981"/>
              <a:gd name="connsiteX1" fmla="*/ 3507912 w 13194899"/>
              <a:gd name="connsiteY1" fmla="*/ 0 h 8364981"/>
              <a:gd name="connsiteX2" fmla="*/ 13194899 w 13194899"/>
              <a:gd name="connsiteY2" fmla="*/ 265306 h 8364981"/>
              <a:gd name="connsiteX3" fmla="*/ 4808528 w 13194899"/>
              <a:gd name="connsiteY3" fmla="*/ 8364981 h 8364981"/>
              <a:gd name="connsiteX4" fmla="*/ 0 w 13194899"/>
              <a:gd name="connsiteY4" fmla="*/ 3388282 h 8364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899" h="8364981">
                <a:moveTo>
                  <a:pt x="0" y="3388282"/>
                </a:moveTo>
                <a:lnTo>
                  <a:pt x="3507912" y="0"/>
                </a:lnTo>
                <a:lnTo>
                  <a:pt x="13194899" y="265306"/>
                </a:lnTo>
                <a:lnTo>
                  <a:pt x="4808528" y="8364981"/>
                </a:lnTo>
                <a:lnTo>
                  <a:pt x="0" y="3388282"/>
                </a:lnTo>
                <a:close/>
              </a:path>
            </a:pathLst>
          </a:custGeom>
          <a:solidFill>
            <a:srgbClr val="233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solidFill>
            </a:endParaRPr>
          </a:p>
        </p:txBody>
      </p:sp>
      <p:pic>
        <p:nvPicPr>
          <p:cNvPr id="8" name="Immagine 7">
            <a:extLst>
              <a:ext uri="{FF2B5EF4-FFF2-40B4-BE49-F238E27FC236}">
                <a16:creationId xmlns:a16="http://schemas.microsoft.com/office/drawing/2014/main" id="{5CA7A401-B9EF-B9B9-74A2-259961F393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5078" y="2776888"/>
            <a:ext cx="2374049" cy="2309886"/>
          </a:xfrm>
          <a:prstGeom prst="rect">
            <a:avLst/>
          </a:prstGeom>
        </p:spPr>
      </p:pic>
      <p:sp>
        <p:nvSpPr>
          <p:cNvPr id="16" name="Titolo 15">
            <a:extLst>
              <a:ext uri="{FF2B5EF4-FFF2-40B4-BE49-F238E27FC236}">
                <a16:creationId xmlns:a16="http://schemas.microsoft.com/office/drawing/2014/main" id="{8E08B85A-EFCF-D2DC-0A3F-6AC3FAEB5864}"/>
              </a:ext>
            </a:extLst>
          </p:cNvPr>
          <p:cNvSpPr>
            <a:spLocks noGrp="1"/>
          </p:cNvSpPr>
          <p:nvPr>
            <p:ph type="title"/>
          </p:nvPr>
        </p:nvSpPr>
        <p:spPr>
          <a:xfrm>
            <a:off x="3533334" y="455365"/>
            <a:ext cx="8354706" cy="1918510"/>
          </a:xfrm>
        </p:spPr>
        <p:txBody>
          <a:bodyPr>
            <a:normAutofit/>
          </a:bodyPr>
          <a:lstStyle>
            <a:lvl1pPr algn="r">
              <a:defRPr sz="4000">
                <a:solidFill>
                  <a:schemeClr val="bg1"/>
                </a:solidFill>
                <a:latin typeface="+mj-lt"/>
                <a:ea typeface="Tahoma" panose="020B0604030504040204" pitchFamily="34" charset="0"/>
                <a:cs typeface="Tahoma" panose="020B0604030504040204" pitchFamily="34" charset="0"/>
              </a:defRPr>
            </a:lvl1pPr>
          </a:lstStyle>
          <a:p>
            <a:r>
              <a:rPr lang="it-IT" dirty="0"/>
              <a:t>Fare clic per modificare lo stile del titolo dello schema</a:t>
            </a:r>
          </a:p>
        </p:txBody>
      </p:sp>
      <p:sp>
        <p:nvSpPr>
          <p:cNvPr id="2" name="Sottotitolo 2">
            <a:extLst>
              <a:ext uri="{FF2B5EF4-FFF2-40B4-BE49-F238E27FC236}">
                <a16:creationId xmlns:a16="http://schemas.microsoft.com/office/drawing/2014/main" id="{A165155C-953B-F68A-9C76-C66494D4BC1D}"/>
              </a:ext>
            </a:extLst>
          </p:cNvPr>
          <p:cNvSpPr>
            <a:spLocks noGrp="1"/>
          </p:cNvSpPr>
          <p:nvPr>
            <p:ph type="subTitle" idx="1"/>
          </p:nvPr>
        </p:nvSpPr>
        <p:spPr>
          <a:xfrm>
            <a:off x="5455920" y="2841394"/>
            <a:ext cx="6432120" cy="1425806"/>
          </a:xfrm>
        </p:spPr>
        <p:txBody>
          <a:bodyPr/>
          <a:lstStyle>
            <a:lvl1pPr marL="0" indent="0" algn="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5" name="Segnaposto testo 4">
            <a:extLst>
              <a:ext uri="{FF2B5EF4-FFF2-40B4-BE49-F238E27FC236}">
                <a16:creationId xmlns:a16="http://schemas.microsoft.com/office/drawing/2014/main" id="{C7B20C86-FBD7-4ADE-CAAB-B2B711448321}"/>
              </a:ext>
            </a:extLst>
          </p:cNvPr>
          <p:cNvSpPr>
            <a:spLocks noGrp="1"/>
          </p:cNvSpPr>
          <p:nvPr>
            <p:ph type="body" sz="quarter" idx="10" hasCustomPrompt="1"/>
          </p:nvPr>
        </p:nvSpPr>
        <p:spPr>
          <a:xfrm>
            <a:off x="9457577" y="5086774"/>
            <a:ext cx="2430463" cy="507365"/>
          </a:xfrm>
        </p:spPr>
        <p:txBody>
          <a:bodyPr>
            <a:noAutofit/>
          </a:bodyPr>
          <a:lstStyle>
            <a:lvl1pPr marL="0" indent="0" algn="r">
              <a:buNone/>
              <a:defRPr sz="1600">
                <a:solidFill>
                  <a:schemeClr val="bg1"/>
                </a:solidFill>
              </a:defRPr>
            </a:lvl1pPr>
            <a:lvl2pPr algn="r">
              <a:defRPr sz="1600">
                <a:solidFill>
                  <a:schemeClr val="bg1"/>
                </a:solidFill>
              </a:defRPr>
            </a:lvl2pPr>
            <a:lvl3pPr algn="r">
              <a:defRPr sz="1600">
                <a:solidFill>
                  <a:schemeClr val="bg1"/>
                </a:solidFill>
              </a:defRPr>
            </a:lvl3pPr>
            <a:lvl4pPr algn="r">
              <a:defRPr sz="1600">
                <a:solidFill>
                  <a:schemeClr val="bg1"/>
                </a:solidFill>
              </a:defRPr>
            </a:lvl4pPr>
            <a:lvl5pPr marL="1828800" indent="0" algn="r">
              <a:buNone/>
              <a:defRPr sz="1600">
                <a:solidFill>
                  <a:schemeClr val="bg1"/>
                </a:solidFill>
              </a:defRPr>
            </a:lvl5pPr>
          </a:lstStyle>
          <a:p>
            <a:pPr lvl="0"/>
            <a:r>
              <a:rPr lang="it-IT" dirty="0"/>
              <a:t>Nome Cognome</a:t>
            </a:r>
          </a:p>
          <a:p>
            <a:pPr lvl="4"/>
            <a:endParaRPr lang="it-IT" dirty="0"/>
          </a:p>
        </p:txBody>
      </p:sp>
      <p:pic>
        <p:nvPicPr>
          <p:cNvPr id="6" name="Immagine 5">
            <a:extLst>
              <a:ext uri="{FF2B5EF4-FFF2-40B4-BE49-F238E27FC236}">
                <a16:creationId xmlns:a16="http://schemas.microsoft.com/office/drawing/2014/main" id="{FA856F74-78B9-6988-F4F3-6A1B728ABDDB}"/>
              </a:ext>
            </a:extLst>
          </p:cNvPr>
          <p:cNvPicPr>
            <a:picLocks noChangeAspect="1"/>
          </p:cNvPicPr>
          <p:nvPr userDrawn="1"/>
        </p:nvPicPr>
        <p:blipFill>
          <a:blip r:embed="rId3"/>
          <a:srcRect/>
          <a:stretch/>
        </p:blipFill>
        <p:spPr>
          <a:xfrm>
            <a:off x="19681" y="6047296"/>
            <a:ext cx="6564000" cy="529906"/>
          </a:xfrm>
          <a:prstGeom prst="rect">
            <a:avLst/>
          </a:prstGeom>
        </p:spPr>
      </p:pic>
      <p:sp>
        <p:nvSpPr>
          <p:cNvPr id="9" name="Parallelogramma 8">
            <a:extLst>
              <a:ext uri="{FF2B5EF4-FFF2-40B4-BE49-F238E27FC236}">
                <a16:creationId xmlns:a16="http://schemas.microsoft.com/office/drawing/2014/main" id="{E26A8721-7C1F-EA32-BD38-A4AC83C76C61}"/>
              </a:ext>
            </a:extLst>
          </p:cNvPr>
          <p:cNvSpPr/>
          <p:nvPr userDrawn="1"/>
        </p:nvSpPr>
        <p:spPr>
          <a:xfrm flipH="1">
            <a:off x="439388" y="0"/>
            <a:ext cx="7012026" cy="6861585"/>
          </a:xfrm>
          <a:prstGeom prst="parallelogram">
            <a:avLst>
              <a:gd name="adj" fmla="val 982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2669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ertina testo - Blu">
    <p:bg>
      <p:bgPr>
        <a:solidFill>
          <a:srgbClr val="003A7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chemeClr val="bg1"/>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chemeClr val="bg1"/>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a:prstGeom prst="rect">
            <a:avLst/>
          </a:prstGeom>
        </p:spPr>
        <p:txBody>
          <a:bodyPr lIns="0" tIns="0" rIns="0" bIns="0" anchor="b"/>
          <a:lstStyle>
            <a:lvl1pPr algn="l">
              <a:defRPr sz="2200" b="1" i="0">
                <a:solidFill>
                  <a:schemeClr val="bg1"/>
                </a:solidFill>
                <a:latin typeface="Luiss Sans" pitchFamily="2" charset="0"/>
              </a:defRPr>
            </a:lvl1pPr>
          </a:lstStyle>
          <a:p>
            <a:fld id="{90A97C65-1B54-DB47-A604-7DF0E350DE20}" type="datetime4">
              <a:rPr lang="it-IT" smtClean="0"/>
              <a:pPr/>
              <a:t>18 aprile 2023</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rgbClr val="006298"/>
          </a:solidFill>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3A70"/>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chemeClr val="bg1"/>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chemeClr val="bg1"/>
                </a:solidFill>
                <a:latin typeface="Luiss Sans" pitchFamily="2" charset="0"/>
              </a:rPr>
              <a:t>Luiss</a:t>
            </a:r>
          </a:p>
        </p:txBody>
      </p:sp>
    </p:spTree>
    <p:extLst>
      <p:ext uri="{BB962C8B-B14F-4D97-AF65-F5344CB8AC3E}">
        <p14:creationId xmlns:p14="http://schemas.microsoft.com/office/powerpoint/2010/main" val="2433762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ertina testo e foto - Bianc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a:prstGeom prst="rect">
            <a:avLst/>
          </a:prstGeom>
        </p:spPr>
        <p:txBody>
          <a:bodyPr lIns="0" tIns="0" rIns="0" bIns="0" anchor="b"/>
          <a:lstStyle>
            <a:lvl1pPr algn="l">
              <a:defRPr sz="2200" b="1" i="0">
                <a:solidFill>
                  <a:srgbClr val="003A70"/>
                </a:solidFill>
                <a:latin typeface="Luiss Sans" pitchFamily="2" charset="0"/>
              </a:defRPr>
            </a:lvl1pPr>
          </a:lstStyle>
          <a:p>
            <a:fld id="{955B9F9E-793E-2948-9AFD-E3373DD2EA63}" type="datetime4">
              <a:rPr lang="it-IT" smtClean="0"/>
              <a:pPr/>
              <a:t>18 aprile 2023</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p:nvPr>
        </p:nvSpPr>
        <p:spPr>
          <a:xfrm>
            <a:off x="7954963" y="542925"/>
            <a:ext cx="3706812" cy="5040313"/>
          </a:xfrm>
          <a:noFill/>
        </p:spPr>
        <p:txBody>
          <a:bodyPr>
            <a:normAutofit/>
          </a:bodyPr>
          <a:lstStyle>
            <a:lvl1pPr marL="0" indent="0">
              <a:buNone/>
              <a:defRPr sz="1500">
                <a:solidFill>
                  <a:schemeClr val="bg1">
                    <a:lumMod val="50000"/>
                  </a:schemeClr>
                </a:solidFill>
              </a:defRPr>
            </a:lvl1pPr>
          </a:lstStyle>
          <a:p>
            <a:endParaRPr lang="it-IT" dirty="0"/>
          </a:p>
        </p:txBody>
      </p:sp>
      <p:sp>
        <p:nvSpPr>
          <p:cNvPr id="34" name="Segnaposto testo 77">
            <a:extLst>
              <a:ext uri="{FF2B5EF4-FFF2-40B4-BE49-F238E27FC236}">
                <a16:creationId xmlns:a16="http://schemas.microsoft.com/office/drawing/2014/main" id="{D6519D1F-4BB1-3A49-B60F-D7E64631FF50}"/>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36" name="CasellaDiTesto 35">
            <a:extLst>
              <a:ext uri="{FF2B5EF4-FFF2-40B4-BE49-F238E27FC236}">
                <a16:creationId xmlns:a16="http://schemas.microsoft.com/office/drawing/2014/main" id="{A145963D-F588-8B43-AA13-FDB8E527A8A9}"/>
              </a:ext>
            </a:extLst>
          </p:cNvPr>
          <p:cNvSpPr txBox="1"/>
          <p:nvPr userDrawn="1"/>
        </p:nvSpPr>
        <p:spPr>
          <a:xfrm>
            <a:off x="12838" y="512031"/>
            <a:ext cx="5553075" cy="264671"/>
          </a:xfrm>
          <a:prstGeom prst="rect">
            <a:avLst/>
          </a:prstGeom>
          <a:noFill/>
        </p:spPr>
        <p:txBody>
          <a:bodyPr wrap="square" lIns="0" tIns="0" rIns="0" bIns="0" rtlCol="0" anchor="t">
            <a:noAutofit/>
          </a:bodyPr>
          <a:lstStyle/>
          <a:p>
            <a:pPr algn="l"/>
            <a:endParaRPr lang="it-IT" sz="2000" b="1" i="0" dirty="0">
              <a:solidFill>
                <a:srgbClr val="003A70"/>
              </a:solidFill>
              <a:latin typeface="Luiss Sans" pitchFamily="2" charset="0"/>
            </a:endParaRPr>
          </a:p>
        </p:txBody>
      </p:sp>
    </p:spTree>
    <p:extLst>
      <p:ext uri="{BB962C8B-B14F-4D97-AF65-F5344CB8AC3E}">
        <p14:creationId xmlns:p14="http://schemas.microsoft.com/office/powerpoint/2010/main" val="1161137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9" pos="7680" userDrawn="1">
          <p15:clr>
            <a:srgbClr val="FBAE40"/>
          </p15:clr>
        </p15:guide>
        <p15:guide id="10" pos="5011">
          <p15:clr>
            <a:srgbClr val="FBAE40"/>
          </p15:clr>
        </p15:guide>
        <p15:guide id="11" pos="46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ertina testo e foto + partner - Bianc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a:prstGeom prst="rect">
            <a:avLst/>
          </a:prstGeom>
        </p:spPr>
        <p:txBody>
          <a:bodyPr lIns="0" tIns="0" rIns="0" bIns="0" anchor="b"/>
          <a:lstStyle>
            <a:lvl1pPr algn="l">
              <a:defRPr sz="2200" b="1" i="0">
                <a:solidFill>
                  <a:srgbClr val="003A70"/>
                </a:solidFill>
                <a:latin typeface="Luiss Sans" pitchFamily="2" charset="0"/>
              </a:defRPr>
            </a:lvl1pPr>
          </a:lstStyle>
          <a:p>
            <a:fld id="{EE33963A-5F1C-9E44-A101-09D5145AB554}" type="datetime4">
              <a:rPr lang="it-IT" smtClean="0"/>
              <a:pPr/>
              <a:t>18 aprile 2023</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hasCustomPrompt="1"/>
          </p:nvPr>
        </p:nvSpPr>
        <p:spPr>
          <a:xfrm>
            <a:off x="7954963" y="1731963"/>
            <a:ext cx="3706812" cy="3851275"/>
          </a:xfrm>
          <a:noFill/>
        </p:spPr>
        <p:txBody>
          <a:bodyPr>
            <a:normAutofit/>
          </a:bodyPr>
          <a:lstStyle>
            <a:lvl1pPr marL="0" indent="0">
              <a:buNone/>
              <a:defRPr sz="1500">
                <a:solidFill>
                  <a:schemeClr val="bg1">
                    <a:lumMod val="50000"/>
                  </a:schemeClr>
                </a:solidFill>
              </a:defRPr>
            </a:lvl1pPr>
          </a:lstStyle>
          <a:p>
            <a:r>
              <a:rPr lang="it-IT" dirty="0"/>
              <a:t>Immagine</a:t>
            </a:r>
          </a:p>
        </p:txBody>
      </p:sp>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4" name="Titolo 1">
            <a:extLst>
              <a:ext uri="{FF2B5EF4-FFF2-40B4-BE49-F238E27FC236}">
                <a16:creationId xmlns:a16="http://schemas.microsoft.com/office/drawing/2014/main" id="{50DB0EED-3DD2-9C43-8E86-8A25CD5D8313}"/>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9" name="Sottotitolo 2">
            <a:extLst>
              <a:ext uri="{FF2B5EF4-FFF2-40B4-BE49-F238E27FC236}">
                <a16:creationId xmlns:a16="http://schemas.microsoft.com/office/drawing/2014/main" id="{CF92B6C9-72A5-AA4E-85B3-1B682783E802}"/>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38" name="Segnaposto testo 77">
            <a:extLst>
              <a:ext uri="{FF2B5EF4-FFF2-40B4-BE49-F238E27FC236}">
                <a16:creationId xmlns:a16="http://schemas.microsoft.com/office/drawing/2014/main" id="{E7B05D74-7AEC-EF47-A942-4934923EDB91}"/>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42" name="CasellaDiTesto 41">
            <a:extLst>
              <a:ext uri="{FF2B5EF4-FFF2-40B4-BE49-F238E27FC236}">
                <a16:creationId xmlns:a16="http://schemas.microsoft.com/office/drawing/2014/main" id="{1E15AD69-25AC-6D42-A1A3-0514D984EE6F}"/>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163376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1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soria - Bianca">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2" name="Gruppo 41">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003A70"/>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003A70"/>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2774232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soria - Blu">
    <p:bg>
      <p:bgPr>
        <a:solidFill>
          <a:srgbClr val="003A70"/>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rgbClr val="006298"/>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a:solidFill>
            <a:srgbClr val="003A70"/>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soria - colore personalizzato 1">
    <p:bg>
      <p:bgPr>
        <a:solidFill>
          <a:srgbClr val="FFC72C"/>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rgbClr val="772583"/>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a:solidFill>
            <a:srgbClr val="FFC72C"/>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772583"/>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772583"/>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67942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soria - colore personalizzato 2">
    <p:bg>
      <p:bgPr>
        <a:solidFill>
          <a:srgbClr val="00B2A9"/>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chemeClr val="bg1"/>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grpSp>
        <p:nvGrpSpPr>
          <p:cNvPr id="7" name="Gruppo 6"/>
          <p:cNvGrpSpPr/>
          <p:nvPr userDrawn="1"/>
        </p:nvGrpSpPr>
        <p:grpSpPr>
          <a:xfrm>
            <a:off x="0" y="6138000"/>
            <a:ext cx="12192000" cy="720000"/>
            <a:chOff x="0" y="6138000"/>
            <a:chExt cx="12192000" cy="720000"/>
          </a:xfrm>
          <a:solidFill>
            <a:srgbClr val="00B2A9"/>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41342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lide intern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0"/>
            <a:ext cx="11222038" cy="4339955"/>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965076" y="6224587"/>
            <a:ext cx="7769412" cy="365125"/>
          </a:xfrm>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p>
            <a:fld id="{DD589A36-170F-7348-BCDB-23CF9D860473}" type="slidenum">
              <a:rPr lang="it-IT" smtClean="0"/>
              <a:t>‹N›</a:t>
            </a:fld>
            <a:endParaRPr lang="it-IT"/>
          </a:p>
        </p:txBody>
      </p:sp>
    </p:spTree>
    <p:extLst>
      <p:ext uri="{BB962C8B-B14F-4D97-AF65-F5344CB8AC3E}">
        <p14:creationId xmlns:p14="http://schemas.microsoft.com/office/powerpoint/2010/main" val="420216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49B507-8551-CC47-91BD-DBB3E40CD605}"/>
              </a:ext>
            </a:extLst>
          </p:cNvPr>
          <p:cNvSpPr>
            <a:spLocks noGrp="1"/>
          </p:cNvSpPr>
          <p:nvPr>
            <p:ph type="title"/>
          </p:nvPr>
        </p:nvSpPr>
        <p:spPr>
          <a:xfrm>
            <a:off x="419100" y="365125"/>
            <a:ext cx="11222038" cy="993775"/>
          </a:xfrm>
          <a:prstGeom prst="rect">
            <a:avLst/>
          </a:prstGeom>
        </p:spPr>
        <p:txBody>
          <a:bodyPr vert="horz" lIns="91440" tIns="45720" rIns="91440" bIns="45720" rtlCol="0" anchor="t">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411DEE-4AD8-E74D-AEA0-F1709A493D7D}"/>
              </a:ext>
            </a:extLst>
          </p:cNvPr>
          <p:cNvSpPr>
            <a:spLocks noGrp="1"/>
          </p:cNvSpPr>
          <p:nvPr>
            <p:ph type="body" idx="1"/>
          </p:nvPr>
        </p:nvSpPr>
        <p:spPr>
          <a:xfrm>
            <a:off x="419911" y="1532404"/>
            <a:ext cx="11222038" cy="4344521"/>
          </a:xfrm>
          <a:prstGeom prst="rect">
            <a:avLst/>
          </a:prstGeom>
        </p:spPr>
        <p:txBody>
          <a:bodyPr vert="horz" lIns="91440" tIns="45720" rIns="91440" bIns="45720" rtlCol="0" anchor="ctr">
            <a:noAutofit/>
          </a:bodyPr>
          <a:lstStyle/>
          <a:p>
            <a:r>
              <a:rPr lang="it-IT" dirty="0"/>
              <a:t>Modifica gli stili del testo dello schema
Secondo livello
Terzo livello
Quarto livello
Quinto livello</a:t>
            </a:r>
          </a:p>
        </p:txBody>
      </p:sp>
      <p:sp>
        <p:nvSpPr>
          <p:cNvPr id="5" name="Segnaposto piè di pagina 4">
            <a:extLst>
              <a:ext uri="{FF2B5EF4-FFF2-40B4-BE49-F238E27FC236}">
                <a16:creationId xmlns:a16="http://schemas.microsoft.com/office/drawing/2014/main" id="{9E383537-6367-1443-9D86-622943D14FE7}"/>
              </a:ext>
            </a:extLst>
          </p:cNvPr>
          <p:cNvSpPr>
            <a:spLocks noGrp="1"/>
          </p:cNvSpPr>
          <p:nvPr>
            <p:ph type="ftr" sz="quarter" idx="3"/>
          </p:nvPr>
        </p:nvSpPr>
        <p:spPr>
          <a:xfrm>
            <a:off x="2991971" y="6224587"/>
            <a:ext cx="7742517" cy="365125"/>
          </a:xfrm>
          <a:prstGeom prst="rect">
            <a:avLst/>
          </a:prstGeom>
        </p:spPr>
        <p:txBody>
          <a:bodyPr vert="horz" lIns="72000" tIns="0" rIns="72000" bIns="0" rtlCol="0" anchor="b"/>
          <a:lstStyle>
            <a:lvl1pPr algn="r">
              <a:defRPr sz="1400" b="1" i="0">
                <a:solidFill>
                  <a:srgbClr val="003A70"/>
                </a:solidFill>
                <a:latin typeface="Luiss Sans" pitchFamily="2" charset="0"/>
                <a:ea typeface="Luiss Sans" pitchFamily="2" charset="0"/>
                <a:cs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7EC8A305-BBBD-9C45-8197-11A6CAC5920F}"/>
              </a:ext>
            </a:extLst>
          </p:cNvPr>
          <p:cNvSpPr>
            <a:spLocks noGrp="1"/>
          </p:cNvSpPr>
          <p:nvPr>
            <p:ph type="sldNum" sz="quarter" idx="4"/>
          </p:nvPr>
        </p:nvSpPr>
        <p:spPr>
          <a:xfrm>
            <a:off x="10896600" y="6224587"/>
            <a:ext cx="858838"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DD589A36-170F-7348-BCDB-23CF9D860473}" type="slidenum">
              <a:rPr lang="it-IT" smtClean="0"/>
              <a:pPr/>
              <a:t>‹N›</a:t>
            </a:fld>
            <a:endParaRPr lang="it-IT"/>
          </a:p>
        </p:txBody>
      </p:sp>
    </p:spTree>
    <p:extLst>
      <p:ext uri="{BB962C8B-B14F-4D97-AF65-F5344CB8AC3E}">
        <p14:creationId xmlns:p14="http://schemas.microsoft.com/office/powerpoint/2010/main" val="154925250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0" r:id="rId3"/>
    <p:sldLayoutId id="2147483661" r:id="rId4"/>
    <p:sldLayoutId id="2147483651" r:id="rId5"/>
    <p:sldLayoutId id="2147483664" r:id="rId6"/>
    <p:sldLayoutId id="2147483665" r:id="rId7"/>
    <p:sldLayoutId id="2147483666" r:id="rId8"/>
    <p:sldLayoutId id="2147483650" r:id="rId9"/>
    <p:sldLayoutId id="2147483652" r:id="rId10"/>
    <p:sldLayoutId id="2147483667" r:id="rId11"/>
    <p:sldLayoutId id="2147483668" r:id="rId12"/>
    <p:sldLayoutId id="2147483670" r:id="rId13"/>
  </p:sldLayoutIdLst>
  <p:hf hdr="0"/>
  <p:txStyles>
    <p:titleStyle>
      <a:lvl1pPr algn="l" defTabSz="914400" rtl="0" eaLnBrk="1" latinLnBrk="0" hangingPunct="1">
        <a:lnSpc>
          <a:spcPct val="90000"/>
        </a:lnSpc>
        <a:spcBef>
          <a:spcPct val="0"/>
        </a:spcBef>
        <a:buNone/>
        <a:defRPr sz="2600" b="0" i="0" kern="1200">
          <a:solidFill>
            <a:srgbClr val="003A70"/>
          </a:solidFill>
          <a:latin typeface="Luiss Sans" pitchFamily="2" charset="0"/>
          <a:ea typeface="Luiss Sans" pitchFamily="2" charset="0"/>
          <a:cs typeface="Luiss Sans" pitchFamily="2" charset="0"/>
        </a:defRPr>
      </a:lvl1pPr>
    </p:titleStyle>
    <p:bodyStyle>
      <a:lvl1pPr marL="228600" indent="-228600" algn="l" defTabSz="914400" rtl="0" eaLnBrk="1" latinLnBrk="0" hangingPunct="1">
        <a:lnSpc>
          <a:spcPct val="110000"/>
        </a:lnSpc>
        <a:spcBef>
          <a:spcPts val="1800"/>
        </a:spcBef>
        <a:buFont typeface="Arial" panose="020B0604020202020204" pitchFamily="34" charset="0"/>
        <a:buChar char="•"/>
        <a:defRPr sz="3200" b="0" i="0" kern="1200">
          <a:solidFill>
            <a:schemeClr val="tx1">
              <a:lumMod val="65000"/>
              <a:lumOff val="35000"/>
            </a:schemeClr>
          </a:solidFill>
          <a:latin typeface="Luiss Sans" pitchFamily="2" charset="0"/>
          <a:ea typeface="Luiss Sans" pitchFamily="2" charset="0"/>
          <a:cs typeface="Luiss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6709" userDrawn="1">
          <p15:clr>
            <a:srgbClr val="F26B43"/>
          </p15:clr>
        </p15:guide>
        <p15:guide id="7" orient="horz" pos="346" userDrawn="1">
          <p15:clr>
            <a:srgbClr val="F26B43"/>
          </p15:clr>
        </p15:guide>
        <p15:guide id="8" orient="horz" pos="3981" userDrawn="1">
          <p15:clr>
            <a:srgbClr val="F26B43"/>
          </p15:clr>
        </p15:guide>
        <p15:guide id="9" orient="horz" pos="300" userDrawn="1">
          <p15:clr>
            <a:srgbClr val="F26B43"/>
          </p15:clr>
        </p15:guide>
        <p15:guide id="10" orient="horz" pos="958" userDrawn="1">
          <p15:clr>
            <a:srgbClr val="F26B43"/>
          </p15:clr>
        </p15:guide>
        <p15:guide id="11" orient="horz" pos="3702" userDrawn="1">
          <p15:clr>
            <a:srgbClr val="F26B43"/>
          </p15:clr>
        </p15:guide>
        <p15:guide id="12" pos="73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ntplusdiritto.ilsole24ore.com/viewer?appid=4239&amp;redirect=false&amp;origine=diritto#showdoc/39573565"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s://www.cybersecurity360.it/cybersecurity-nazionale/cyclone-la-rete-europea-per-la-cyber-difesa-degli-stati-membri-cose-e-come-funziona/"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00.png"/><Relationship Id="rId5" Type="http://schemas.openxmlformats.org/officeDocument/2006/relationships/customXml" Target="../ink/ink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30.png"/><Relationship Id="rId3" Type="http://schemas.openxmlformats.org/officeDocument/2006/relationships/customXml" Target="../ink/ink2.xml"/><Relationship Id="rId7" Type="http://schemas.openxmlformats.org/officeDocument/2006/relationships/customXml" Target="../ink/ink5.xml"/><Relationship Id="rId12" Type="http://schemas.openxmlformats.org/officeDocument/2006/relationships/customXml" Target="../ink/ink9.xml"/><Relationship Id="rId17" Type="http://schemas.openxmlformats.org/officeDocument/2006/relationships/image" Target="../media/image32.png"/><Relationship Id="rId2" Type="http://schemas.openxmlformats.org/officeDocument/2006/relationships/image" Target="../media/image11.png"/><Relationship Id="rId16" Type="http://schemas.openxmlformats.org/officeDocument/2006/relationships/customXml" Target="../ink/ink11.xml"/><Relationship Id="rId1" Type="http://schemas.openxmlformats.org/officeDocument/2006/relationships/slideLayout" Target="../slideLayouts/slideLayout9.xml"/><Relationship Id="rId6" Type="http://schemas.openxmlformats.org/officeDocument/2006/relationships/customXml" Target="../ink/ink4.xml"/><Relationship Id="rId11" Type="http://schemas.openxmlformats.org/officeDocument/2006/relationships/image" Target="../media/image29.png"/><Relationship Id="rId5" Type="http://schemas.openxmlformats.org/officeDocument/2006/relationships/customXml" Target="../ink/ink3.xml"/><Relationship Id="rId15" Type="http://schemas.openxmlformats.org/officeDocument/2006/relationships/image" Target="../media/image31.png"/><Relationship Id="rId10" Type="http://schemas.openxmlformats.org/officeDocument/2006/relationships/customXml" Target="../ink/ink8.xml"/><Relationship Id="rId4" Type="http://schemas.openxmlformats.org/officeDocument/2006/relationships/image" Target="../media/image28.png"/><Relationship Id="rId9" Type="http://schemas.openxmlformats.org/officeDocument/2006/relationships/customXml" Target="../ink/ink7.xml"/><Relationship Id="rId14" Type="http://schemas.openxmlformats.org/officeDocument/2006/relationships/customXml" Target="../ink/ink10.xml"/></Relationships>
</file>

<file path=ppt/slides/_rels/slide6.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customXml" Target="../ink/ink12.xml"/><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customXml" Target="../ink/ink13.xml"/><Relationship Id="rId15" Type="http://schemas.openxmlformats.org/officeDocument/2006/relationships/image" Target="../media/image31.png"/><Relationship Id="rId4" Type="http://schemas.openxmlformats.org/officeDocument/2006/relationships/image" Target="../media/image34.png"/><Relationship Id="rId14" Type="http://schemas.openxmlformats.org/officeDocument/2006/relationships/customXml" Target="../ink/ink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www.commissariatodips.it/notizie/articolo/resoconto-attivita-2022-della-polizia-postale-e-delle-comunicazioni-e-dei-centri-operativi-sicurezz/index.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a:extLst>
              <a:ext uri="{FF2B5EF4-FFF2-40B4-BE49-F238E27FC236}">
                <a16:creationId xmlns:a16="http://schemas.microsoft.com/office/drawing/2014/main" id="{524E0B32-219B-7083-57C5-D4858D26CF87}"/>
              </a:ext>
            </a:extLst>
          </p:cNvPr>
          <p:cNvSpPr>
            <a:spLocks noGrp="1"/>
          </p:cNvSpPr>
          <p:nvPr>
            <p:ph type="title"/>
          </p:nvPr>
        </p:nvSpPr>
        <p:spPr>
          <a:xfrm>
            <a:off x="4386943" y="1269172"/>
            <a:ext cx="7501098" cy="1918510"/>
          </a:xfrm>
        </p:spPr>
        <p:txBody>
          <a:bodyPr/>
          <a:lstStyle/>
          <a:p>
            <a:r>
              <a:rPr lang="it-IT" dirty="0">
                <a:latin typeface="Century Gothic" panose="020B0502020202020204" pitchFamily="34" charset="0"/>
              </a:rPr>
              <a:t>La regolazione delle nuove tecnologie</a:t>
            </a:r>
          </a:p>
        </p:txBody>
      </p:sp>
      <p:sp>
        <p:nvSpPr>
          <p:cNvPr id="13" name="Segnaposto testo 12">
            <a:extLst>
              <a:ext uri="{FF2B5EF4-FFF2-40B4-BE49-F238E27FC236}">
                <a16:creationId xmlns:a16="http://schemas.microsoft.com/office/drawing/2014/main" id="{1CFE4A0B-CDD1-8D55-6FDD-D6BCDC3F213F}"/>
              </a:ext>
            </a:extLst>
          </p:cNvPr>
          <p:cNvSpPr>
            <a:spLocks noGrp="1"/>
          </p:cNvSpPr>
          <p:nvPr>
            <p:ph type="body" sz="quarter" idx="10"/>
          </p:nvPr>
        </p:nvSpPr>
        <p:spPr>
          <a:xfrm>
            <a:off x="8512628" y="4127520"/>
            <a:ext cx="3375412" cy="507365"/>
          </a:xfrm>
        </p:spPr>
        <p:txBody>
          <a:bodyPr/>
          <a:lstStyle/>
          <a:p>
            <a:r>
              <a:rPr lang="it-IT" sz="2000" dirty="0"/>
              <a:t>Andrea Simoncini, DSG - UNIFI</a:t>
            </a:r>
          </a:p>
        </p:txBody>
      </p:sp>
    </p:spTree>
    <p:extLst>
      <p:ext uri="{BB962C8B-B14F-4D97-AF65-F5344CB8AC3E}">
        <p14:creationId xmlns:p14="http://schemas.microsoft.com/office/powerpoint/2010/main" val="761548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53CDD-2B3A-0EB4-279A-098519F9A6A3}"/>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A4CAA055-FD60-3FD9-DDAF-7A2D99068008}"/>
              </a:ext>
            </a:extLst>
          </p:cNvPr>
          <p:cNvSpPr>
            <a:spLocks noGrp="1"/>
          </p:cNvSpPr>
          <p:nvPr>
            <p:ph type="body" idx="1"/>
          </p:nvPr>
        </p:nvSpPr>
        <p:spPr/>
        <p:txBody>
          <a:bodyPr/>
          <a:lstStyle/>
          <a:p>
            <a:endParaRPr lang="it-IT"/>
          </a:p>
        </p:txBody>
      </p:sp>
      <p:pic>
        <p:nvPicPr>
          <p:cNvPr id="5" name="Immagine 4" descr="Immagine che contiene grafico&#10;&#10;Descrizione generata automaticamente">
            <a:extLst>
              <a:ext uri="{FF2B5EF4-FFF2-40B4-BE49-F238E27FC236}">
                <a16:creationId xmlns:a16="http://schemas.microsoft.com/office/drawing/2014/main" id="{09623F0B-626F-25BD-95C5-01B61A963CFF}"/>
              </a:ext>
            </a:extLst>
          </p:cNvPr>
          <p:cNvPicPr>
            <a:picLocks noChangeAspect="1"/>
          </p:cNvPicPr>
          <p:nvPr/>
        </p:nvPicPr>
        <p:blipFill>
          <a:blip r:embed="rId2"/>
          <a:stretch>
            <a:fillRect/>
          </a:stretch>
        </p:blipFill>
        <p:spPr>
          <a:xfrm>
            <a:off x="1149350" y="336550"/>
            <a:ext cx="7772400" cy="4858997"/>
          </a:xfrm>
          <a:prstGeom prst="rect">
            <a:avLst/>
          </a:prstGeom>
        </p:spPr>
      </p:pic>
    </p:spTree>
    <p:extLst>
      <p:ext uri="{BB962C8B-B14F-4D97-AF65-F5344CB8AC3E}">
        <p14:creationId xmlns:p14="http://schemas.microsoft.com/office/powerpoint/2010/main" val="264566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C05B04-CDBE-F0FD-7AFB-2CBB38955BEF}"/>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961AEA29-0013-709E-82FA-3290A2DC26F4}"/>
              </a:ext>
            </a:extLst>
          </p:cNvPr>
          <p:cNvSpPr>
            <a:spLocks noGrp="1"/>
          </p:cNvSpPr>
          <p:nvPr>
            <p:ph type="body" idx="1"/>
          </p:nvPr>
        </p:nvSpPr>
        <p:spPr/>
        <p:txBody>
          <a:bodyPr/>
          <a:lstStyle/>
          <a:p>
            <a:endParaRPr lang="it-IT"/>
          </a:p>
        </p:txBody>
      </p:sp>
      <p:pic>
        <p:nvPicPr>
          <p:cNvPr id="5" name="Immagine 4" descr="Immagine che contiene grafico, grafico a torta&#10;&#10;Descrizione generata automaticamente">
            <a:extLst>
              <a:ext uri="{FF2B5EF4-FFF2-40B4-BE49-F238E27FC236}">
                <a16:creationId xmlns:a16="http://schemas.microsoft.com/office/drawing/2014/main" id="{A149EDFF-8ACB-381E-2B8A-51D22FA4C66B}"/>
              </a:ext>
            </a:extLst>
          </p:cNvPr>
          <p:cNvPicPr>
            <a:picLocks noChangeAspect="1"/>
          </p:cNvPicPr>
          <p:nvPr/>
        </p:nvPicPr>
        <p:blipFill>
          <a:blip r:embed="rId2"/>
          <a:stretch>
            <a:fillRect/>
          </a:stretch>
        </p:blipFill>
        <p:spPr>
          <a:xfrm>
            <a:off x="1531350" y="0"/>
            <a:ext cx="7772400" cy="5838686"/>
          </a:xfrm>
          <a:prstGeom prst="rect">
            <a:avLst/>
          </a:prstGeom>
        </p:spPr>
      </p:pic>
    </p:spTree>
    <p:extLst>
      <p:ext uri="{BB962C8B-B14F-4D97-AF65-F5344CB8AC3E}">
        <p14:creationId xmlns:p14="http://schemas.microsoft.com/office/powerpoint/2010/main" val="171808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1AC431-B7E7-177E-CDFA-C386EC05BC1C}"/>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5BF213D8-1A38-1C40-01FB-6F17B22BD175}"/>
              </a:ext>
            </a:extLst>
          </p:cNvPr>
          <p:cNvSpPr>
            <a:spLocks noGrp="1"/>
          </p:cNvSpPr>
          <p:nvPr>
            <p:ph type="body" idx="1"/>
          </p:nvPr>
        </p:nvSpPr>
        <p:spPr/>
        <p:txBody>
          <a:bodyPr/>
          <a:lstStyle/>
          <a:p>
            <a:endParaRPr lang="it-IT"/>
          </a:p>
        </p:txBody>
      </p:sp>
      <p:pic>
        <p:nvPicPr>
          <p:cNvPr id="5" name="Immagine 4" descr="Immagine che contiene grafico&#10;&#10;Descrizione generata automaticamente">
            <a:extLst>
              <a:ext uri="{FF2B5EF4-FFF2-40B4-BE49-F238E27FC236}">
                <a16:creationId xmlns:a16="http://schemas.microsoft.com/office/drawing/2014/main" id="{5C85FD0F-E6D8-FCDC-740B-E440A1542664}"/>
              </a:ext>
            </a:extLst>
          </p:cNvPr>
          <p:cNvPicPr>
            <a:picLocks noChangeAspect="1"/>
          </p:cNvPicPr>
          <p:nvPr/>
        </p:nvPicPr>
        <p:blipFill>
          <a:blip r:embed="rId2"/>
          <a:stretch>
            <a:fillRect/>
          </a:stretch>
        </p:blipFill>
        <p:spPr>
          <a:xfrm>
            <a:off x="888999" y="698499"/>
            <a:ext cx="10441609" cy="5475477"/>
          </a:xfrm>
          <a:prstGeom prst="rect">
            <a:avLst/>
          </a:prstGeom>
        </p:spPr>
      </p:pic>
    </p:spTree>
    <p:extLst>
      <p:ext uri="{BB962C8B-B14F-4D97-AF65-F5344CB8AC3E}">
        <p14:creationId xmlns:p14="http://schemas.microsoft.com/office/powerpoint/2010/main" val="144345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1" name="Rectangle 4140">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blemi Informatici - Foto e Immagini Stock - iStock">
            <a:extLst>
              <a:ext uri="{FF2B5EF4-FFF2-40B4-BE49-F238E27FC236}">
                <a16:creationId xmlns:a16="http://schemas.microsoft.com/office/drawing/2014/main" id="{76AA0C2C-B4D2-51CF-F4A1-BD12D4CAE9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22" b="13925"/>
          <a:stretch/>
        </p:blipFill>
        <p:spPr bwMode="auto">
          <a:xfrm>
            <a:off x="4267201" y="10"/>
            <a:ext cx="7924800" cy="33832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e cos'è la Direttiva Unione Europea NIS? | Italia UE Blog">
            <a:extLst>
              <a:ext uri="{FF2B5EF4-FFF2-40B4-BE49-F238E27FC236}">
                <a16:creationId xmlns:a16="http://schemas.microsoft.com/office/drawing/2014/main" id="{17867B0D-9583-A75E-6FEC-E0FDF2F879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21" b="10020"/>
          <a:stretch/>
        </p:blipFill>
        <p:spPr bwMode="auto">
          <a:xfrm>
            <a:off x="4650916" y="3474720"/>
            <a:ext cx="7555832" cy="33832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4143" name="Freeform: Shape 4142">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6C17F2BC-3B6E-6DDD-99FC-63D601BD77E5}"/>
              </a:ext>
            </a:extLst>
          </p:cNvPr>
          <p:cNvSpPr>
            <a:spLocks noGrp="1"/>
          </p:cNvSpPr>
          <p:nvPr>
            <p:ph type="title"/>
          </p:nvPr>
        </p:nvSpPr>
        <p:spPr>
          <a:xfrm>
            <a:off x="667114" y="1536121"/>
            <a:ext cx="3992700" cy="3877197"/>
          </a:xfrm>
        </p:spPr>
        <p:txBody>
          <a:bodyPr vert="horz" lIns="91440" tIns="45720" rIns="91440" bIns="45720" rtlCol="0" anchor="b">
            <a:normAutofit/>
          </a:bodyPr>
          <a:lstStyle/>
          <a:p>
            <a:br>
              <a:rPr lang="en-US" sz="4100" b="0" kern="1200" dirty="0">
                <a:solidFill>
                  <a:schemeClr val="tx1"/>
                </a:solidFill>
                <a:latin typeface="Helvetica 45 Light" panose="02000403000000020004" pitchFamily="2" charset="0"/>
                <a:ea typeface="Helvetica 45 Light" panose="02000403000000020004" pitchFamily="2" charset="0"/>
                <a:cs typeface="+mj-cs"/>
              </a:rPr>
            </a:br>
            <a:r>
              <a:rPr lang="en-US" sz="4100" b="0" kern="1200" dirty="0">
                <a:solidFill>
                  <a:schemeClr val="tx1"/>
                </a:solidFill>
                <a:latin typeface="Helvetica 45 Light" panose="02000403000000020004" pitchFamily="2" charset="0"/>
                <a:ea typeface="Helvetica 45 Light" panose="02000403000000020004" pitchFamily="2" charset="0"/>
                <a:cs typeface="+mj-cs"/>
              </a:rPr>
              <a:t>La </a:t>
            </a:r>
            <a:r>
              <a:rPr lang="en-US" sz="4100" b="0" kern="1200" dirty="0" err="1">
                <a:solidFill>
                  <a:schemeClr val="tx1"/>
                </a:solidFill>
                <a:latin typeface="Helvetica 45 Light" panose="02000403000000020004" pitchFamily="2" charset="0"/>
                <a:ea typeface="Helvetica 45 Light" panose="02000403000000020004" pitchFamily="2" charset="0"/>
                <a:cs typeface="+mj-cs"/>
              </a:rPr>
              <a:t>regolazione</a:t>
            </a:r>
            <a:endParaRPr lang="en-US" sz="4100" b="0" kern="1200" dirty="0">
              <a:solidFill>
                <a:schemeClr val="tx1"/>
              </a:solidFill>
              <a:latin typeface="Helvetica 45 Light" panose="02000403000000020004" pitchFamily="2" charset="0"/>
              <a:ea typeface="Helvetica 45 Light" panose="02000403000000020004" pitchFamily="2" charset="0"/>
              <a:cs typeface="+mj-cs"/>
            </a:endParaRPr>
          </a:p>
        </p:txBody>
      </p:sp>
      <p:sp>
        <p:nvSpPr>
          <p:cNvPr id="3" name="Titolo 1">
            <a:extLst>
              <a:ext uri="{FF2B5EF4-FFF2-40B4-BE49-F238E27FC236}">
                <a16:creationId xmlns:a16="http://schemas.microsoft.com/office/drawing/2014/main" id="{2DD9620E-7316-6CDE-4613-03CAC054C4AC}"/>
              </a:ext>
            </a:extLst>
          </p:cNvPr>
          <p:cNvSpPr txBox="1">
            <a:spLocks/>
          </p:cNvSpPr>
          <p:nvPr/>
        </p:nvSpPr>
        <p:spPr>
          <a:xfrm>
            <a:off x="658216" y="632577"/>
            <a:ext cx="3992700" cy="387719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800" b="1" i="0" kern="1200">
                <a:solidFill>
                  <a:srgbClr val="003A70"/>
                </a:solidFill>
                <a:latin typeface="Luiss Sans" pitchFamily="2" charset="0"/>
                <a:ea typeface="Luiss Sans" pitchFamily="2" charset="0"/>
                <a:cs typeface="Luiss Sans" pitchFamily="2" charset="0"/>
              </a:defRPr>
            </a:lvl1pPr>
          </a:lstStyle>
          <a:p>
            <a:r>
              <a:rPr lang="en-US" sz="4100" b="0" dirty="0">
                <a:solidFill>
                  <a:schemeClr val="tx1"/>
                </a:solidFill>
                <a:latin typeface="Helvetica 45 Light" panose="02000403000000020004" pitchFamily="2" charset="0"/>
                <a:ea typeface="Helvetica 45 Light" panose="02000403000000020004" pitchFamily="2" charset="0"/>
                <a:cs typeface="+mj-cs"/>
              </a:rPr>
              <a:t>Qual </a:t>
            </a:r>
            <a:r>
              <a:rPr lang="en-US" sz="4100" b="0" dirty="0" err="1">
                <a:solidFill>
                  <a:schemeClr val="tx1"/>
                </a:solidFill>
                <a:latin typeface="Helvetica 45 Light" panose="02000403000000020004" pitchFamily="2" charset="0"/>
                <a:ea typeface="Helvetica 45 Light" panose="02000403000000020004" pitchFamily="2" charset="0"/>
                <a:cs typeface="+mj-cs"/>
              </a:rPr>
              <a:t>è</a:t>
            </a:r>
            <a:r>
              <a:rPr lang="en-US" sz="4100" b="0" dirty="0">
                <a:solidFill>
                  <a:schemeClr val="tx1"/>
                </a:solidFill>
                <a:latin typeface="Helvetica 45 Light" panose="02000403000000020004" pitchFamily="2" charset="0"/>
                <a:ea typeface="Helvetica 45 Light" panose="02000403000000020004" pitchFamily="2" charset="0"/>
                <a:cs typeface="+mj-cs"/>
              </a:rPr>
              <a:t> la </a:t>
            </a:r>
            <a:r>
              <a:rPr lang="en-US" sz="4100" b="0" dirty="0" err="1">
                <a:solidFill>
                  <a:schemeClr val="tx1"/>
                </a:solidFill>
                <a:latin typeface="Helvetica 45 Light" panose="02000403000000020004" pitchFamily="2" charset="0"/>
                <a:ea typeface="Helvetica 45 Light" panose="02000403000000020004" pitchFamily="2" charset="0"/>
                <a:cs typeface="+mj-cs"/>
              </a:rPr>
              <a:t>soluzione</a:t>
            </a:r>
            <a:r>
              <a:rPr lang="en-US" sz="4100" b="0" dirty="0">
                <a:solidFill>
                  <a:schemeClr val="tx1"/>
                </a:solidFill>
                <a:latin typeface="Helvetica 45 Light" panose="02000403000000020004" pitchFamily="2" charset="0"/>
                <a:ea typeface="Helvetica 45 Light" panose="02000403000000020004" pitchFamily="2" charset="0"/>
                <a:cs typeface="+mj-cs"/>
              </a:rPr>
              <a:t> per </a:t>
            </a:r>
            <a:r>
              <a:rPr lang="en-US" sz="4100" b="0" dirty="0" err="1">
                <a:solidFill>
                  <a:schemeClr val="tx1"/>
                </a:solidFill>
                <a:latin typeface="Helvetica 45 Light" panose="02000403000000020004" pitchFamily="2" charset="0"/>
                <a:ea typeface="Helvetica 45 Light" panose="02000403000000020004" pitchFamily="2" charset="0"/>
                <a:cs typeface="+mj-cs"/>
              </a:rPr>
              <a:t>fronteggiare</a:t>
            </a:r>
            <a:r>
              <a:rPr lang="en-US" sz="4100" b="0" dirty="0">
                <a:solidFill>
                  <a:schemeClr val="tx1"/>
                </a:solidFill>
                <a:latin typeface="Helvetica 45 Light" panose="02000403000000020004" pitchFamily="2" charset="0"/>
                <a:ea typeface="Helvetica 45 Light" panose="02000403000000020004" pitchFamily="2" charset="0"/>
                <a:cs typeface="+mj-cs"/>
              </a:rPr>
              <a:t> la </a:t>
            </a:r>
            <a:r>
              <a:rPr lang="en-US" sz="4100" b="0" dirty="0" err="1">
                <a:solidFill>
                  <a:schemeClr val="tx1"/>
                </a:solidFill>
                <a:latin typeface="Helvetica 45 Light" panose="02000403000000020004" pitchFamily="2" charset="0"/>
                <a:ea typeface="Helvetica 45 Light" panose="02000403000000020004" pitchFamily="2" charset="0"/>
                <a:cs typeface="+mj-cs"/>
              </a:rPr>
              <a:t>carenza</a:t>
            </a:r>
            <a:r>
              <a:rPr lang="en-US" sz="4100" b="0" dirty="0">
                <a:solidFill>
                  <a:schemeClr val="tx1"/>
                </a:solidFill>
                <a:latin typeface="Helvetica 45 Light" panose="02000403000000020004" pitchFamily="2" charset="0"/>
                <a:ea typeface="Helvetica 45 Light" panose="02000403000000020004" pitchFamily="2" charset="0"/>
                <a:cs typeface="+mj-cs"/>
              </a:rPr>
              <a:t> di </a:t>
            </a:r>
            <a:r>
              <a:rPr lang="en-US" sz="4100" b="0" dirty="0" err="1">
                <a:solidFill>
                  <a:schemeClr val="tx1"/>
                </a:solidFill>
                <a:latin typeface="Helvetica 45 Light" panose="02000403000000020004" pitchFamily="2" charset="0"/>
                <a:ea typeface="Helvetica 45 Light" panose="02000403000000020004" pitchFamily="2" charset="0"/>
                <a:cs typeface="+mj-cs"/>
              </a:rPr>
              <a:t>cultura</a:t>
            </a:r>
            <a:r>
              <a:rPr lang="en-US" sz="4100" b="0" dirty="0">
                <a:solidFill>
                  <a:schemeClr val="tx1"/>
                </a:solidFill>
                <a:latin typeface="Helvetica 45 Light" panose="02000403000000020004" pitchFamily="2" charset="0"/>
                <a:ea typeface="Helvetica 45 Light" panose="02000403000000020004" pitchFamily="2" charset="0"/>
                <a:cs typeface="+mj-cs"/>
              </a:rPr>
              <a:t> e </a:t>
            </a:r>
            <a:r>
              <a:rPr lang="en-US" sz="4100" b="0" dirty="0" err="1">
                <a:solidFill>
                  <a:schemeClr val="tx1"/>
                </a:solidFill>
                <a:latin typeface="Helvetica 45 Light" panose="02000403000000020004" pitchFamily="2" charset="0"/>
                <a:ea typeface="Helvetica 45 Light" panose="02000403000000020004" pitchFamily="2" charset="0"/>
                <a:cs typeface="+mj-cs"/>
              </a:rPr>
              <a:t>i</a:t>
            </a:r>
            <a:r>
              <a:rPr lang="en-US" sz="4100" b="0" dirty="0">
                <a:solidFill>
                  <a:schemeClr val="tx1"/>
                </a:solidFill>
                <a:latin typeface="Helvetica 45 Light" panose="02000403000000020004" pitchFamily="2" charset="0"/>
                <a:ea typeface="Helvetica 45 Light" panose="02000403000000020004" pitchFamily="2" charset="0"/>
                <a:cs typeface="+mj-cs"/>
              </a:rPr>
              <a:t> </a:t>
            </a:r>
            <a:r>
              <a:rPr lang="en-US" sz="4100" b="0" dirty="0" err="1">
                <a:solidFill>
                  <a:schemeClr val="tx1"/>
                </a:solidFill>
                <a:latin typeface="Helvetica 45 Light" panose="02000403000000020004" pitchFamily="2" charset="0"/>
                <a:ea typeface="Helvetica 45 Light" panose="02000403000000020004" pitchFamily="2" charset="0"/>
                <a:cs typeface="+mj-cs"/>
              </a:rPr>
              <a:t>connessi</a:t>
            </a:r>
            <a:r>
              <a:rPr lang="en-US" sz="4100" b="0" dirty="0">
                <a:solidFill>
                  <a:schemeClr val="tx1"/>
                </a:solidFill>
                <a:latin typeface="Helvetica 45 Light" panose="02000403000000020004" pitchFamily="2" charset="0"/>
                <a:ea typeface="Helvetica 45 Light" panose="02000403000000020004" pitchFamily="2" charset="0"/>
                <a:cs typeface="+mj-cs"/>
              </a:rPr>
              <a:t> </a:t>
            </a:r>
            <a:r>
              <a:rPr lang="en-US" sz="4100" b="0" dirty="0" err="1">
                <a:solidFill>
                  <a:schemeClr val="tx1"/>
                </a:solidFill>
                <a:latin typeface="Helvetica 45 Light" panose="02000403000000020004" pitchFamily="2" charset="0"/>
                <a:ea typeface="Helvetica 45 Light" panose="02000403000000020004" pitchFamily="2" charset="0"/>
                <a:cs typeface="+mj-cs"/>
              </a:rPr>
              <a:t>rischi</a:t>
            </a:r>
            <a:r>
              <a:rPr lang="en-US" sz="4100" b="0" dirty="0">
                <a:solidFill>
                  <a:schemeClr val="tx1"/>
                </a:solidFill>
                <a:latin typeface="Helvetica 45 Light" panose="02000403000000020004" pitchFamily="2" charset="0"/>
                <a:ea typeface="Helvetica 45 Light" panose="02000403000000020004" pitchFamily="2" charset="0"/>
                <a:cs typeface="+mj-cs"/>
              </a:rPr>
              <a:t> per la </a:t>
            </a:r>
            <a:r>
              <a:rPr lang="en-US" sz="4100" b="0" dirty="0" err="1">
                <a:solidFill>
                  <a:schemeClr val="tx1"/>
                </a:solidFill>
                <a:latin typeface="Helvetica 45 Light" panose="02000403000000020004" pitchFamily="2" charset="0"/>
                <a:ea typeface="Helvetica 45 Light" panose="02000403000000020004" pitchFamily="2" charset="0"/>
                <a:cs typeface="+mj-cs"/>
              </a:rPr>
              <a:t>sicurezza</a:t>
            </a:r>
            <a:r>
              <a:rPr lang="en-US" sz="4100" b="0" dirty="0">
                <a:solidFill>
                  <a:schemeClr val="tx1"/>
                </a:solidFill>
                <a:latin typeface="Helvetica 45 Light" panose="02000403000000020004" pitchFamily="2" charset="0"/>
                <a:ea typeface="Helvetica 45 Light" panose="02000403000000020004" pitchFamily="2" charset="0"/>
                <a:cs typeface="+mj-cs"/>
              </a:rPr>
              <a:t>? </a:t>
            </a:r>
          </a:p>
        </p:txBody>
      </p:sp>
    </p:spTree>
    <p:extLst>
      <p:ext uri="{BB962C8B-B14F-4D97-AF65-F5344CB8AC3E}">
        <p14:creationId xmlns:p14="http://schemas.microsoft.com/office/powerpoint/2010/main" val="339939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0D71A-DA9B-8651-27FE-3438A44E66CC}"/>
              </a:ext>
            </a:extLst>
          </p:cNvPr>
          <p:cNvSpPr>
            <a:spLocks noGrp="1"/>
          </p:cNvSpPr>
          <p:nvPr>
            <p:ph type="title"/>
          </p:nvPr>
        </p:nvSpPr>
        <p:spPr>
          <a:xfrm>
            <a:off x="419101" y="603274"/>
            <a:ext cx="11242812" cy="1084810"/>
          </a:xfrm>
        </p:spPr>
        <p:txBody>
          <a:bodyPr/>
          <a:lstStyle/>
          <a:p>
            <a:r>
              <a:rPr lang="it-IT" dirty="0">
                <a:latin typeface="Helvetica Neue" panose="02000503000000020004" pitchFamily="2" charset="0"/>
                <a:ea typeface="Helvetica Neue" panose="02000503000000020004" pitchFamily="2" charset="0"/>
                <a:cs typeface="Helvetica Neue" panose="02000503000000020004" pitchFamily="2" charset="0"/>
              </a:rPr>
              <a:t>CYBERSECURITY: DEFINIZIONI</a:t>
            </a:r>
          </a:p>
        </p:txBody>
      </p:sp>
      <p:sp>
        <p:nvSpPr>
          <p:cNvPr id="3" name="Segnaposto testo 2">
            <a:extLst>
              <a:ext uri="{FF2B5EF4-FFF2-40B4-BE49-F238E27FC236}">
                <a16:creationId xmlns:a16="http://schemas.microsoft.com/office/drawing/2014/main" id="{EDACB47D-2C50-5BB0-F035-FB43729ACC83}"/>
              </a:ext>
            </a:extLst>
          </p:cNvPr>
          <p:cNvSpPr>
            <a:spLocks noGrp="1"/>
          </p:cNvSpPr>
          <p:nvPr>
            <p:ph type="body" idx="1"/>
          </p:nvPr>
        </p:nvSpPr>
        <p:spPr>
          <a:xfrm>
            <a:off x="474594" y="1916682"/>
            <a:ext cx="11298306" cy="5546435"/>
          </a:xfrm>
        </p:spPr>
        <p:txBody>
          <a:bodyPr>
            <a:noAutofit/>
          </a:bodyPr>
          <a:lstStyle/>
          <a:p>
            <a:r>
              <a:rPr lang="it-IT" sz="1800" dirty="0">
                <a:effectLst/>
                <a:latin typeface="Helvetica 45 Light" panose="02000403000000020004" pitchFamily="2" charset="0"/>
                <a:ea typeface="Helvetica 45 Light" panose="02000403000000020004" pitchFamily="2" charset="0"/>
                <a:cs typeface="Times New Roman" panose="02020603050405020304" pitchFamily="18" charset="0"/>
              </a:rPr>
              <a:t>«misure di sicurezza fisica, logica, procedurale rispetto ad eventi, di natura volontaria o accidentale, consistenti nell’acquisizione e nel trasferimento indebiti di dati, nella loro modifica o distruzione illegittima, ovvero nel danneggiamento, distruzione o  blocco  del  regolare  funzionamento  delle  reti  e  dei  sistemi  informativi  o  dei  loro  elementi  costitutivi»</a:t>
            </a:r>
          </a:p>
          <a:p>
            <a:r>
              <a:rPr lang="it-IT" sz="1800" dirty="0">
                <a:effectLst/>
                <a:latin typeface="Helvetica 45 Light" panose="02000403000000020004" pitchFamily="2" charset="0"/>
                <a:ea typeface="Helvetica 45 Light" panose="02000403000000020004" pitchFamily="2" charset="0"/>
                <a:cs typeface="Times New Roman" panose="02020603050405020304" pitchFamily="18" charset="0"/>
              </a:rPr>
              <a:t>Cybersecurity intesa come </a:t>
            </a:r>
          </a:p>
          <a:p>
            <a:r>
              <a:rPr lang="it-IT" sz="1800" dirty="0">
                <a:effectLst/>
                <a:latin typeface="Helvetica 45 Light" panose="02000403000000020004" pitchFamily="2" charset="0"/>
                <a:ea typeface="Helvetica 45 Light" panose="02000403000000020004" pitchFamily="2" charset="0"/>
                <a:cs typeface="Times New Roman" panose="02020603050405020304" pitchFamily="18" charset="0"/>
              </a:rPr>
              <a:t>«insieme di controlli su persone, processi e tecnologie che possono avere natura preventiva, oppure successiva mediante il rilevamento e la reazione»</a:t>
            </a:r>
            <a:endParaRPr lang="it-IT" sz="1800" dirty="0">
              <a:latin typeface="Helvetica 45 Light" panose="02000403000000020004" pitchFamily="2" charset="0"/>
              <a:ea typeface="Helvetica 45 Light" panose="02000403000000020004" pitchFamily="2" charset="0"/>
            </a:endParaRPr>
          </a:p>
        </p:txBody>
      </p:sp>
    </p:spTree>
    <p:extLst>
      <p:ext uri="{BB962C8B-B14F-4D97-AF65-F5344CB8AC3E}">
        <p14:creationId xmlns:p14="http://schemas.microsoft.com/office/powerpoint/2010/main" val="272800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0D71A-DA9B-8651-27FE-3438A44E66CC}"/>
              </a:ext>
            </a:extLst>
          </p:cNvPr>
          <p:cNvSpPr>
            <a:spLocks noGrp="1"/>
          </p:cNvSpPr>
          <p:nvPr>
            <p:ph type="title"/>
          </p:nvPr>
        </p:nvSpPr>
        <p:spPr>
          <a:xfrm>
            <a:off x="1251123" y="453481"/>
            <a:ext cx="11242812" cy="1084810"/>
          </a:xfrm>
        </p:spPr>
        <p:txBody>
          <a:bodyPr/>
          <a:lstStyle/>
          <a:p>
            <a:r>
              <a:rPr lang="it-IT" b="0" dirty="0">
                <a:latin typeface="Helvetica Neue" panose="02000503000000020004" pitchFamily="2" charset="0"/>
                <a:ea typeface="Helvetica Neue" panose="02000503000000020004" pitchFamily="2" charset="0"/>
                <a:cs typeface="Helvetica Neue" panose="02000503000000020004" pitchFamily="2" charset="0"/>
              </a:rPr>
              <a:t>CYBERSECURITY: IL CONTESTO NORMATIVO </a:t>
            </a:r>
          </a:p>
        </p:txBody>
      </p:sp>
      <p:sp>
        <p:nvSpPr>
          <p:cNvPr id="3" name="Segnaposto testo 2">
            <a:extLst>
              <a:ext uri="{FF2B5EF4-FFF2-40B4-BE49-F238E27FC236}">
                <a16:creationId xmlns:a16="http://schemas.microsoft.com/office/drawing/2014/main" id="{EDACB47D-2C50-5BB0-F035-FB43729ACC83}"/>
              </a:ext>
            </a:extLst>
          </p:cNvPr>
          <p:cNvSpPr>
            <a:spLocks noGrp="1"/>
          </p:cNvSpPr>
          <p:nvPr>
            <p:ph type="body" idx="1"/>
          </p:nvPr>
        </p:nvSpPr>
        <p:spPr>
          <a:xfrm>
            <a:off x="570929" y="1538291"/>
            <a:ext cx="11050141" cy="3518815"/>
          </a:xfrm>
        </p:spPr>
        <p:txBody>
          <a:bodyPr>
            <a:normAutofit fontScale="92500"/>
          </a:bodyPr>
          <a:lstStyle/>
          <a:p>
            <a:r>
              <a:rPr lang="it-IT" dirty="0">
                <a:latin typeface="Helvetica 35 Thin" panose="020B0403020202020204" pitchFamily="34" charset="0"/>
                <a:ea typeface="Helvetica 35 Thin" panose="020B0403020202020204" pitchFamily="34" charset="0"/>
              </a:rPr>
              <a:t>- DIRETTIVA NIS 1 (DIR. 2016/1148)</a:t>
            </a:r>
          </a:p>
          <a:p>
            <a:r>
              <a:rPr lang="it-IT" dirty="0">
                <a:latin typeface="Helvetica 35 Thin" panose="020B0403020202020204" pitchFamily="34" charset="0"/>
                <a:ea typeface="Helvetica 35 Thin" panose="020B0403020202020204" pitchFamily="34" charset="0"/>
              </a:rPr>
              <a:t>- DECRETO ATTUATIVO </a:t>
            </a:r>
            <a:r>
              <a:rPr lang="it-IT" sz="4000" dirty="0" err="1">
                <a:effectLst/>
                <a:latin typeface="Helvetica 35 Thin" panose="020B0403020202020204" pitchFamily="34" charset="0"/>
                <a:ea typeface="Helvetica 35 Thin" panose="020B0403020202020204" pitchFamily="34" charset="0"/>
              </a:rPr>
              <a:t>D.Lgs.</a:t>
            </a:r>
            <a:r>
              <a:rPr lang="it-IT" sz="4000" dirty="0">
                <a:effectLst/>
                <a:latin typeface="Helvetica 35 Thin" panose="020B0403020202020204" pitchFamily="34" charset="0"/>
                <a:ea typeface="Helvetica 35 Thin" panose="020B0403020202020204" pitchFamily="34" charset="0"/>
              </a:rPr>
              <a:t> 18 maggio 2018, n. 65 </a:t>
            </a:r>
            <a:endParaRPr lang="it-IT" dirty="0">
              <a:latin typeface="Helvetica 35 Thin" panose="020B0403020202020204" pitchFamily="34" charset="0"/>
              <a:ea typeface="Helvetica 35 Thin" panose="020B0403020202020204" pitchFamily="34" charset="0"/>
            </a:endParaRPr>
          </a:p>
          <a:p>
            <a:r>
              <a:rPr lang="it-IT" dirty="0">
                <a:latin typeface="Helvetica 35 Thin" panose="020B0403020202020204" pitchFamily="34" charset="0"/>
                <a:ea typeface="Helvetica 35 Thin" panose="020B0403020202020204" pitchFamily="34" charset="0"/>
              </a:rPr>
              <a:t>- PERIMETRO SICUREZZA NAZIONALE CIBERNETICA</a:t>
            </a:r>
          </a:p>
          <a:p>
            <a:r>
              <a:rPr lang="it-IT" dirty="0">
                <a:latin typeface="Helvetica 35 Thin" panose="020B0403020202020204" pitchFamily="34" charset="0"/>
                <a:ea typeface="Helvetica 35 Thin" panose="020B0403020202020204" pitchFamily="34" charset="0"/>
              </a:rPr>
              <a:t>- ACN</a:t>
            </a:r>
          </a:p>
          <a:p>
            <a:endParaRPr lang="it-IT" dirty="0">
              <a:latin typeface="Helvetica 35 Thin" panose="020B0403020202020204" pitchFamily="34" charset="0"/>
              <a:ea typeface="Helvetica 35 Thin" panose="020B0403020202020204" pitchFamily="34" charset="0"/>
            </a:endParaRPr>
          </a:p>
        </p:txBody>
      </p:sp>
    </p:spTree>
    <p:extLst>
      <p:ext uri="{BB962C8B-B14F-4D97-AF65-F5344CB8AC3E}">
        <p14:creationId xmlns:p14="http://schemas.microsoft.com/office/powerpoint/2010/main" val="1131345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10E90E-6511-409C-929F-08524D2B7D4A}"/>
              </a:ext>
            </a:extLst>
          </p:cNvPr>
          <p:cNvSpPr>
            <a:spLocks noGrp="1"/>
          </p:cNvSpPr>
          <p:nvPr>
            <p:ph sz="half" idx="1"/>
          </p:nvPr>
        </p:nvSpPr>
        <p:spPr>
          <a:xfrm>
            <a:off x="419099" y="1528003"/>
            <a:ext cx="11772901" cy="4351338"/>
          </a:xfrm>
        </p:spPr>
        <p:txBody>
          <a:bodyPr>
            <a:noAutofit/>
          </a:bodyPr>
          <a:lstStyle/>
          <a:p>
            <a:pPr marL="0" indent="0">
              <a:buNone/>
            </a:pPr>
            <a:r>
              <a:rPr lang="it-IT" sz="2400" dirty="0">
                <a:latin typeface="Helvetica 45 Light" panose="02000403000000020004" pitchFamily="2" charset="0"/>
                <a:ea typeface="Helvetica 45 Light" panose="02000403000000020004" pitchFamily="2" charset="0"/>
              </a:rPr>
              <a:t>DIRETTIVA NIS 1 (DIR. 2016/1148): PUNTI CHIAVE</a:t>
            </a:r>
          </a:p>
          <a:p>
            <a:pPr algn="l">
              <a:buFont typeface="+mj-lt"/>
              <a:buAutoNum type="arabicPeriod"/>
            </a:pPr>
            <a:r>
              <a:rPr lang="it-IT" sz="1800" u="none" strike="noStrike" dirty="0">
                <a:solidFill>
                  <a:srgbClr val="616161"/>
                </a:solidFill>
                <a:effectLst/>
                <a:latin typeface="Helvetica 45 Light" panose="02000403000000020004" pitchFamily="2" charset="0"/>
                <a:ea typeface="Helvetica 45 Light" panose="02000403000000020004" pitchFamily="2" charset="0"/>
              </a:rPr>
              <a:t>Pone un obbligo a carico degli Stati membri di adottare una strategia nazionale in materia di cyber security, con particolare riguardo alle reti e ai sistemi informativi, </a:t>
            </a:r>
            <a:r>
              <a:rPr lang="it-IT" sz="1800" dirty="0">
                <a:solidFill>
                  <a:srgbClr val="616161"/>
                </a:solidFill>
                <a:latin typeface="Helvetica 45 Light" panose="02000403000000020004" pitchFamily="2" charset="0"/>
                <a:ea typeface="Helvetica 45 Light" panose="02000403000000020004" pitchFamily="2" charset="0"/>
              </a:rPr>
              <a:t>di prevedere </a:t>
            </a:r>
            <a:r>
              <a:rPr lang="it-IT" sz="1800" u="none" strike="noStrike" dirty="0">
                <a:solidFill>
                  <a:srgbClr val="616161"/>
                </a:solidFill>
                <a:effectLst/>
                <a:latin typeface="Helvetica 45 Light" panose="02000403000000020004" pitchFamily="2" charset="0"/>
                <a:ea typeface="Helvetica 45 Light" panose="02000403000000020004" pitchFamily="2" charset="0"/>
              </a:rPr>
              <a:t>obiettivi e misure adeguate a concretizzare tale strategia;</a:t>
            </a:r>
          </a:p>
          <a:p>
            <a:pPr algn="l">
              <a:buFont typeface="+mj-lt"/>
              <a:buAutoNum type="arabicPeriod"/>
            </a:pPr>
            <a:r>
              <a:rPr lang="it-IT" sz="1800" u="none" strike="noStrike" dirty="0">
                <a:solidFill>
                  <a:srgbClr val="616161"/>
                </a:solidFill>
                <a:effectLst/>
                <a:latin typeface="Helvetica 45 Light" panose="02000403000000020004" pitchFamily="2" charset="0"/>
                <a:ea typeface="Helvetica 45 Light" panose="02000403000000020004" pitchFamily="2" charset="0"/>
              </a:rPr>
              <a:t>istituisce un gruppo, composto da rappresentanti degli Stati membri, dalla Commissione europea, dall’ENISA (Agenzia dell’Unione Europea per la sicurezza delle reti e dell’informazione) per agevolare la cooperazione e lo scambio di informazioni tra gli Stati europei</a:t>
            </a:r>
          </a:p>
          <a:p>
            <a:pPr algn="l">
              <a:buFont typeface="+mj-lt"/>
              <a:buAutoNum type="arabicPeriod"/>
            </a:pPr>
            <a:r>
              <a:rPr lang="it-IT" sz="1800" u="none" strike="noStrike" dirty="0">
                <a:solidFill>
                  <a:srgbClr val="616161"/>
                </a:solidFill>
                <a:effectLst/>
                <a:latin typeface="Helvetica 45 Light" panose="02000403000000020004" pitchFamily="2" charset="0"/>
                <a:ea typeface="Helvetica 45 Light" panose="02000403000000020004" pitchFamily="2" charset="0"/>
              </a:rPr>
              <a:t>istituisce il CSIRT, ovvero il Computer Security </a:t>
            </a:r>
            <a:r>
              <a:rPr lang="it-IT" sz="1800" u="none" strike="noStrike" dirty="0" err="1">
                <a:solidFill>
                  <a:srgbClr val="616161"/>
                </a:solidFill>
                <a:effectLst/>
                <a:latin typeface="Helvetica 45 Light" panose="02000403000000020004" pitchFamily="2" charset="0"/>
                <a:ea typeface="Helvetica 45 Light" panose="02000403000000020004" pitchFamily="2" charset="0"/>
              </a:rPr>
              <a:t>Incident</a:t>
            </a:r>
            <a:r>
              <a:rPr lang="it-IT" sz="1800" u="none" strike="noStrike" dirty="0">
                <a:solidFill>
                  <a:srgbClr val="616161"/>
                </a:solidFill>
                <a:effectLst/>
                <a:latin typeface="Helvetica 45 Light" panose="02000403000000020004" pitchFamily="2" charset="0"/>
                <a:ea typeface="Helvetica 45 Light" panose="02000403000000020004" pitchFamily="2" charset="0"/>
              </a:rPr>
              <a:t> </a:t>
            </a:r>
            <a:r>
              <a:rPr lang="it-IT" sz="1800" u="none" strike="noStrike" dirty="0" err="1">
                <a:solidFill>
                  <a:srgbClr val="616161"/>
                </a:solidFill>
                <a:effectLst/>
                <a:latin typeface="Helvetica 45 Light" panose="02000403000000020004" pitchFamily="2" charset="0"/>
                <a:ea typeface="Helvetica 45 Light" panose="02000403000000020004" pitchFamily="2" charset="0"/>
              </a:rPr>
              <a:t>Response</a:t>
            </a:r>
            <a:r>
              <a:rPr lang="it-IT" sz="1800" u="none" strike="noStrike" dirty="0">
                <a:solidFill>
                  <a:srgbClr val="616161"/>
                </a:solidFill>
                <a:effectLst/>
                <a:latin typeface="Helvetica 45 Light" panose="02000403000000020004" pitchFamily="2" charset="0"/>
                <a:ea typeface="Helvetica 45 Light" panose="02000403000000020004" pitchFamily="2" charset="0"/>
              </a:rPr>
              <a:t> Team, quale gruppo di intervento nel caso di compromissione della sicurezza informatica</a:t>
            </a:r>
          </a:p>
          <a:p>
            <a:pPr algn="l">
              <a:buFont typeface="+mj-lt"/>
              <a:buAutoNum type="arabicPeriod"/>
            </a:pPr>
            <a:r>
              <a:rPr lang="it-IT" sz="1800" u="none" strike="noStrike" dirty="0">
                <a:solidFill>
                  <a:srgbClr val="616161"/>
                </a:solidFill>
                <a:effectLst/>
                <a:latin typeface="Helvetica 45 Light" panose="02000403000000020004" pitchFamily="2" charset="0"/>
                <a:ea typeface="Helvetica 45 Light" panose="02000403000000020004" pitchFamily="2" charset="0"/>
              </a:rPr>
              <a:t>obbliga gli Stati membri ad identificare le “infrastrutture critiche”, ovvero quelle infrastrutture che erogano servizi “essenziali”, come strutture sanitarie, e ne suggerisce anche i criteri di identificazione. Gli Stati membri devono garantire che tali infrastrutture mettano in campo misure tecniche e organizzative adeguate ai rischi a cui potranno essere soggette e che, nel caso di incidenti, informino le autorità competenti.</a:t>
            </a:r>
          </a:p>
          <a:p>
            <a:pPr marL="0" indent="0" algn="l">
              <a:buNone/>
            </a:pPr>
            <a:r>
              <a:rPr lang="it-IT" sz="1800" dirty="0">
                <a:solidFill>
                  <a:srgbClr val="616161"/>
                </a:solidFill>
                <a:latin typeface="Helvetica 45 Light" panose="02000403000000020004" pitchFamily="2" charset="0"/>
                <a:ea typeface="Helvetica 45 Light" panose="02000403000000020004" pitchFamily="2" charset="0"/>
              </a:rPr>
              <a:t>P</a:t>
            </a:r>
            <a:r>
              <a:rPr lang="it-IT" sz="1800" u="none" strike="noStrike" dirty="0">
                <a:solidFill>
                  <a:srgbClr val="616161"/>
                </a:solidFill>
                <a:effectLst/>
                <a:latin typeface="Helvetica 45 Light" panose="02000403000000020004" pitchFamily="2" charset="0"/>
                <a:ea typeface="Helvetica 45 Light" panose="02000403000000020004" pitchFamily="2" charset="0"/>
              </a:rPr>
              <a:t>rogressiva inadeguatezza della direttiva a causa della evoluzione delle minacce cyber e della trasformazione digitale.</a:t>
            </a:r>
          </a:p>
          <a:p>
            <a:pPr marL="0" indent="0">
              <a:buNone/>
            </a:pPr>
            <a:br>
              <a:rPr lang="it-IT" sz="1800" dirty="0">
                <a:latin typeface="Helvetica 45 Light" panose="02000403000000020004" pitchFamily="2" charset="0"/>
                <a:ea typeface="Helvetica 45 Light" panose="02000403000000020004" pitchFamily="2" charset="0"/>
              </a:rPr>
            </a:br>
            <a:endParaRPr lang="it-IT" altLang="it-IT" sz="1800" dirty="0">
              <a:latin typeface="Helvetica 45 Light" panose="02000403000000020004" pitchFamily="2" charset="0"/>
              <a:ea typeface="Helvetica 45 Light" panose="02000403000000020004" pitchFamily="2" charset="0"/>
            </a:endParaRPr>
          </a:p>
        </p:txBody>
      </p:sp>
      <p:sp>
        <p:nvSpPr>
          <p:cNvPr id="5" name="Segnaposto numero diapositiva 4">
            <a:extLst>
              <a:ext uri="{FF2B5EF4-FFF2-40B4-BE49-F238E27FC236}">
                <a16:creationId xmlns:a16="http://schemas.microsoft.com/office/drawing/2014/main" id="{6BC30E1D-BACB-448D-8CFD-DCC351951ECC}"/>
              </a:ext>
            </a:extLst>
          </p:cNvPr>
          <p:cNvSpPr>
            <a:spLocks noGrp="1"/>
          </p:cNvSpPr>
          <p:nvPr>
            <p:ph type="sldNum" sz="quarter" idx="12"/>
          </p:nvPr>
        </p:nvSpPr>
        <p:spPr/>
        <p:txBody>
          <a:bodyPr/>
          <a:lstStyle/>
          <a:p>
            <a:fld id="{DD589A36-170F-7348-BCDB-23CF9D860473}" type="slidenum">
              <a:rPr lang="it-IT" smtClean="0"/>
              <a:t>16</a:t>
            </a:fld>
            <a:endParaRPr lang="it-IT"/>
          </a:p>
        </p:txBody>
      </p:sp>
    </p:spTree>
    <p:extLst>
      <p:ext uri="{BB962C8B-B14F-4D97-AF65-F5344CB8AC3E}">
        <p14:creationId xmlns:p14="http://schemas.microsoft.com/office/powerpoint/2010/main" val="58722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59023D7-84A0-7071-6FD2-991FC84183D8}"/>
              </a:ext>
            </a:extLst>
          </p:cNvPr>
          <p:cNvSpPr>
            <a:spLocks noGrp="1"/>
          </p:cNvSpPr>
          <p:nvPr>
            <p:ph sz="half" idx="1"/>
          </p:nvPr>
        </p:nvSpPr>
        <p:spPr/>
        <p:txBody>
          <a:bodyPr>
            <a:normAutofit fontScale="77500" lnSpcReduction="20000"/>
          </a:bodyPr>
          <a:lstStyle/>
          <a:p>
            <a:pPr marL="0" indent="0">
              <a:buNone/>
            </a:pPr>
            <a:endParaRPr lang="it-IT" dirty="0"/>
          </a:p>
          <a:p>
            <a:pPr marL="0" indent="0">
              <a:buNone/>
            </a:pPr>
            <a:endParaRPr lang="it-IT" dirty="0"/>
          </a:p>
        </p:txBody>
      </p:sp>
      <p:sp>
        <p:nvSpPr>
          <p:cNvPr id="6" name="Segnaposto contenuto 5">
            <a:extLst>
              <a:ext uri="{FF2B5EF4-FFF2-40B4-BE49-F238E27FC236}">
                <a16:creationId xmlns:a16="http://schemas.microsoft.com/office/drawing/2014/main" id="{02741C00-6181-F25A-1DBE-7786CE253599}"/>
              </a:ext>
            </a:extLst>
          </p:cNvPr>
          <p:cNvSpPr>
            <a:spLocks noGrp="1"/>
          </p:cNvSpPr>
          <p:nvPr>
            <p:ph sz="half" idx="2"/>
          </p:nvPr>
        </p:nvSpPr>
        <p:spPr>
          <a:xfrm>
            <a:off x="248579" y="1528003"/>
            <a:ext cx="11406006" cy="4735699"/>
          </a:xfrm>
        </p:spPr>
        <p:txBody>
          <a:bodyPr>
            <a:normAutofit fontScale="77500" lnSpcReduction="20000"/>
          </a:bodyPr>
          <a:lstStyle/>
          <a:p>
            <a:pPr marL="0" indent="0">
              <a:buNone/>
            </a:pPr>
            <a:r>
              <a:rPr lang="it-IT" sz="2400" dirty="0">
                <a:latin typeface="Helvetica 45 Light" panose="02000403000000020004" pitchFamily="2" charset="0"/>
                <a:ea typeface="Helvetica 45 Light" panose="02000403000000020004" pitchFamily="2" charset="0"/>
              </a:rPr>
              <a:t>DECRETO ATTUATIVO D.LGS N. 65/2018: PUNTI CHIAVE </a:t>
            </a:r>
          </a:p>
          <a:p>
            <a:r>
              <a:rPr lang="it-IT" sz="1800" u="none" strike="noStrike" dirty="0">
                <a:solidFill>
                  <a:srgbClr val="212121"/>
                </a:solidFill>
                <a:effectLst/>
                <a:latin typeface="Helvetica 45 Light" panose="02000403000000020004" pitchFamily="2" charset="0"/>
                <a:ea typeface="Helvetica 45 Light" panose="02000403000000020004" pitchFamily="2" charset="0"/>
              </a:rPr>
              <a:t> </a:t>
            </a:r>
            <a:r>
              <a:rPr lang="it-IT" sz="1800" dirty="0">
                <a:solidFill>
                  <a:srgbClr val="212121"/>
                </a:solidFill>
                <a:latin typeface="Helvetica 45 Light" panose="02000403000000020004" pitchFamily="2" charset="0"/>
                <a:ea typeface="Helvetica 45 Light" panose="02000403000000020004" pitchFamily="2" charset="0"/>
                <a:cs typeface="Verdana" panose="020B0604030504040204" pitchFamily="34" charset="0"/>
              </a:rPr>
              <a:t>stabilisce criteri per l’individuazione degli operatori di servizi essenziali</a:t>
            </a:r>
            <a:endParaRPr lang="it-IT" sz="1800" dirty="0">
              <a:latin typeface="Helvetica 45 Light" panose="02000403000000020004" pitchFamily="2" charset="0"/>
              <a:ea typeface="Helvetica 45 Light" panose="02000403000000020004" pitchFamily="2" charset="0"/>
            </a:endParaRPr>
          </a:p>
          <a:p>
            <a:r>
              <a:rPr lang="it-IT" sz="1800" dirty="0">
                <a:latin typeface="Helvetica 45 Light" panose="02000403000000020004" pitchFamily="2" charset="0"/>
                <a:ea typeface="Helvetica 45 Light" panose="02000403000000020004" pitchFamily="2" charset="0"/>
              </a:rPr>
              <a:t>Il Presidente del Consiglio dei ministri adotta, sentito il Comitato interministeriale per la sicurezza della Repubblica (CISR), la </a:t>
            </a:r>
            <a:r>
              <a:rPr lang="it-IT" sz="1800" u="sng" dirty="0">
                <a:latin typeface="Helvetica 45 Light" panose="02000403000000020004" pitchFamily="2" charset="0"/>
                <a:ea typeface="Helvetica 45 Light" panose="02000403000000020004" pitchFamily="2" charset="0"/>
              </a:rPr>
              <a:t>strategia nazionale di sicurezza cibernetica per la tutela della sicurezza delle reti e dei sistemi di interesse nazionale</a:t>
            </a:r>
            <a:r>
              <a:rPr lang="it-IT" sz="1800" dirty="0">
                <a:latin typeface="Helvetica 45 Light" panose="02000403000000020004" pitchFamily="2" charset="0"/>
                <a:ea typeface="Helvetica 45 Light" panose="02000403000000020004" pitchFamily="2" charset="0"/>
              </a:rPr>
              <a:t>.</a:t>
            </a:r>
          </a:p>
          <a:p>
            <a:pPr algn="just"/>
            <a:r>
              <a:rPr lang="it-IT" sz="1800" dirty="0">
                <a:latin typeface="Helvetica 45 Light" panose="02000403000000020004" pitchFamily="2" charset="0"/>
                <a:ea typeface="Helvetica 45 Light" panose="02000403000000020004" pitchFamily="2" charset="0"/>
              </a:rPr>
              <a:t>Sono designate quali </a:t>
            </a:r>
            <a:r>
              <a:rPr lang="it-IT" sz="1800" dirty="0" err="1">
                <a:latin typeface="Helvetica 45 Light" panose="02000403000000020004" pitchFamily="2" charset="0"/>
                <a:ea typeface="Helvetica 45 Light" panose="02000403000000020004" pitchFamily="2" charset="0"/>
              </a:rPr>
              <a:t>Autorita'</a:t>
            </a:r>
            <a:r>
              <a:rPr lang="it-IT" sz="1800" dirty="0">
                <a:latin typeface="Helvetica 45 Light" panose="02000403000000020004" pitchFamily="2" charset="0"/>
                <a:ea typeface="Helvetica 45 Light" panose="02000403000000020004" pitchFamily="2" charset="0"/>
              </a:rPr>
              <a:t> competenti NIS diversi ministeri e Il Dipartimento delle informazioni per la sicurezza (DIS) </a:t>
            </a:r>
            <a:r>
              <a:rPr lang="it-IT" sz="1800" dirty="0" err="1">
                <a:latin typeface="Helvetica 45 Light" panose="02000403000000020004" pitchFamily="2" charset="0"/>
                <a:ea typeface="Helvetica 45 Light" panose="02000403000000020004" pitchFamily="2" charset="0"/>
              </a:rPr>
              <a:t>e'</a:t>
            </a:r>
            <a:r>
              <a:rPr lang="it-IT" sz="1800" dirty="0">
                <a:latin typeface="Helvetica 45 Light" panose="02000403000000020004" pitchFamily="2" charset="0"/>
                <a:ea typeface="Helvetica 45 Light" panose="02000403000000020004" pitchFamily="2" charset="0"/>
              </a:rPr>
              <a:t> designato quale punto di contatto unico in materia di sicurezza delle reti e dei sistemi </a:t>
            </a:r>
            <a:r>
              <a:rPr lang="it-IT" sz="1900" dirty="0">
                <a:latin typeface="Helvetica 45 Light" panose="02000403000000020004" pitchFamily="2" charset="0"/>
                <a:ea typeface="Helvetica 45 Light" panose="02000403000000020004" pitchFamily="2" charset="0"/>
              </a:rPr>
              <a:t>informativi per garantire la cooperazione transfrontaliera delle </a:t>
            </a:r>
            <a:r>
              <a:rPr lang="it-IT" sz="1900" dirty="0" err="1">
                <a:latin typeface="Helvetica 45 Light" panose="02000403000000020004" pitchFamily="2" charset="0"/>
                <a:ea typeface="Helvetica 45 Light" panose="02000403000000020004" pitchFamily="2" charset="0"/>
              </a:rPr>
              <a:t>autorita'</a:t>
            </a:r>
            <a:r>
              <a:rPr lang="it-IT" sz="1900" dirty="0">
                <a:latin typeface="Helvetica 45 Light" panose="02000403000000020004" pitchFamily="2" charset="0"/>
                <a:ea typeface="Helvetica 45 Light" panose="02000403000000020004" pitchFamily="2" charset="0"/>
              </a:rPr>
              <a:t> competenti NIS con le </a:t>
            </a:r>
            <a:r>
              <a:rPr lang="it-IT" sz="1900" dirty="0" err="1">
                <a:latin typeface="Helvetica 45 Light" panose="02000403000000020004" pitchFamily="2" charset="0"/>
                <a:ea typeface="Helvetica 45 Light" panose="02000403000000020004" pitchFamily="2" charset="0"/>
              </a:rPr>
              <a:t>autorita'</a:t>
            </a:r>
            <a:r>
              <a:rPr lang="it-IT" sz="1900" dirty="0">
                <a:latin typeface="Helvetica 45 Light" panose="02000403000000020004" pitchFamily="2" charset="0"/>
                <a:ea typeface="Helvetica 45 Light" panose="02000403000000020004" pitchFamily="2" charset="0"/>
              </a:rPr>
              <a:t> competenti degli altri Stati membri</a:t>
            </a:r>
          </a:p>
          <a:p>
            <a:pPr algn="just"/>
            <a:r>
              <a:rPr lang="it-IT" sz="2100" dirty="0">
                <a:latin typeface="Helvetica 45 Light" panose="02000403000000020004" pitchFamily="2" charset="0"/>
                <a:ea typeface="Helvetica 45 Light" panose="02000403000000020004" pitchFamily="2" charset="0"/>
              </a:rPr>
              <a:t>È istituito, presso la Presidenza del Consiglio dei ministri, il </a:t>
            </a:r>
            <a:r>
              <a:rPr lang="it-IT" sz="2100" dirty="0">
                <a:solidFill>
                  <a:srgbClr val="FF0000"/>
                </a:solidFill>
                <a:latin typeface="Helvetica 45 Light" panose="02000403000000020004" pitchFamily="2" charset="0"/>
                <a:ea typeface="Helvetica 45 Light" panose="02000403000000020004" pitchFamily="2" charset="0"/>
              </a:rPr>
              <a:t>CSIRT italiano</a:t>
            </a:r>
            <a:r>
              <a:rPr lang="it-IT" sz="2100" dirty="0">
                <a:latin typeface="Helvetica 45 Light" panose="02000403000000020004" pitchFamily="2" charset="0"/>
                <a:ea typeface="Helvetica 45 Light" panose="02000403000000020004" pitchFamily="2" charset="0"/>
              </a:rPr>
              <a:t>, che svolge i compiti e le funzioni del Computer Emergency </a:t>
            </a:r>
            <a:r>
              <a:rPr lang="it-IT" sz="2100" dirty="0" err="1">
                <a:latin typeface="Helvetica 45 Light" panose="02000403000000020004" pitchFamily="2" charset="0"/>
                <a:ea typeface="Helvetica 45 Light" panose="02000403000000020004" pitchFamily="2" charset="0"/>
              </a:rPr>
              <a:t>Response</a:t>
            </a:r>
            <a:r>
              <a:rPr lang="it-IT" sz="2100" dirty="0">
                <a:latin typeface="Helvetica 45 Light" panose="02000403000000020004" pitchFamily="2" charset="0"/>
                <a:ea typeface="Helvetica 45 Light" panose="02000403000000020004" pitchFamily="2" charset="0"/>
              </a:rPr>
              <a:t> Team (CERT) nazionale che definisce le procedure per la prevenzione e la gestione degli incidenti informatici. </a:t>
            </a:r>
          </a:p>
          <a:p>
            <a:pPr algn="just"/>
            <a:r>
              <a:rPr lang="it-IT" sz="2100" dirty="0">
                <a:latin typeface="Helvetica 45 Light" panose="02000403000000020004" pitchFamily="2" charset="0"/>
                <a:ea typeface="Helvetica 45 Light" panose="02000403000000020004" pitchFamily="2" charset="0"/>
              </a:rPr>
              <a:t>Gli operatori di servizi essenziali e i I fornitori di servizi digitali adottano misure tecniche e organizzative adeguate e proporzionate alla gestione dei rischi posti alla sicurezza della rete e dei sistemi informativi che utilizzano nelle loro operazioni, adottano misure adeguate per prevenire e minimizzare l'impatto di incidenti a carico della sicurezza della rete e dei sistemi informativi utilizzati per la fornitura dei servizi essenziali, </a:t>
            </a:r>
            <a:r>
              <a:rPr lang="it-IT" sz="2100" dirty="0">
                <a:effectLst/>
                <a:latin typeface="Helvetica 45 Light" panose="02000403000000020004" pitchFamily="2" charset="0"/>
                <a:ea typeface="Helvetica 45 Light" panose="02000403000000020004" pitchFamily="2" charset="0"/>
              </a:rPr>
              <a:t>obbligo di notifica di un incidente allo CSIRT</a:t>
            </a:r>
          </a:p>
          <a:p>
            <a:r>
              <a:rPr lang="it-IT" sz="2100" dirty="0">
                <a:effectLst/>
                <a:latin typeface="Helvetica 45 Light" panose="02000403000000020004" pitchFamily="2" charset="0"/>
                <a:ea typeface="Helvetica 45 Light" panose="02000403000000020004" pitchFamily="2" charset="0"/>
              </a:rPr>
              <a:t>Individua sanzioni amministrative, irrogabili dalle </a:t>
            </a:r>
            <a:r>
              <a:rPr lang="it-IT" sz="2100" dirty="0" err="1">
                <a:effectLst/>
                <a:latin typeface="Helvetica 45 Light" panose="02000403000000020004" pitchFamily="2" charset="0"/>
                <a:ea typeface="Helvetica 45 Light" panose="02000403000000020004" pitchFamily="2" charset="0"/>
              </a:rPr>
              <a:t>Autorita</a:t>
            </a:r>
            <a:r>
              <a:rPr lang="it-IT" sz="2100" dirty="0">
                <a:effectLst/>
                <a:latin typeface="Helvetica 45 Light" panose="02000403000000020004" pitchFamily="2" charset="0"/>
                <a:ea typeface="Helvetica 45 Light" panose="02000403000000020004" pitchFamily="2" charset="0"/>
              </a:rPr>
              <a:t>̀ NIS competenti per materia. </a:t>
            </a:r>
            <a:endParaRPr lang="it-IT" sz="1800" dirty="0">
              <a:latin typeface="Helvetica 45 Light" panose="02000403000000020004" pitchFamily="2" charset="0"/>
              <a:ea typeface="Helvetica 45 Light" panose="02000403000000020004" pitchFamily="2" charset="0"/>
            </a:endParaRPr>
          </a:p>
          <a:p>
            <a:pPr marL="0" indent="0">
              <a:buNone/>
            </a:pPr>
            <a:endParaRPr lang="it-IT" dirty="0">
              <a:latin typeface="Helvetica 45 Light" panose="02000403000000020004" pitchFamily="2" charset="0"/>
              <a:ea typeface="Helvetica 45 Light" panose="02000403000000020004" pitchFamily="2" charset="0"/>
            </a:endParaRPr>
          </a:p>
          <a:p>
            <a:pPr marL="0" indent="0">
              <a:buNone/>
            </a:pPr>
            <a:endParaRPr lang="it-IT" dirty="0">
              <a:latin typeface="Helvetica 45 Light" panose="02000403000000020004" pitchFamily="2" charset="0"/>
              <a:ea typeface="Helvetica 45 Light" panose="02000403000000020004" pitchFamily="2" charset="0"/>
            </a:endParaRPr>
          </a:p>
        </p:txBody>
      </p:sp>
      <p:sp>
        <p:nvSpPr>
          <p:cNvPr id="4" name="Segnaposto numero diapositiva 3">
            <a:extLst>
              <a:ext uri="{FF2B5EF4-FFF2-40B4-BE49-F238E27FC236}">
                <a16:creationId xmlns:a16="http://schemas.microsoft.com/office/drawing/2014/main" id="{EFE96E2A-84D0-4C0B-B4A3-9FB7DB78B960}"/>
              </a:ext>
            </a:extLst>
          </p:cNvPr>
          <p:cNvSpPr>
            <a:spLocks noGrp="1"/>
          </p:cNvSpPr>
          <p:nvPr>
            <p:ph type="sldNum" sz="quarter" idx="12"/>
          </p:nvPr>
        </p:nvSpPr>
        <p:spPr/>
        <p:txBody>
          <a:bodyPr/>
          <a:lstStyle/>
          <a:p>
            <a:pPr marL="25400">
              <a:spcBef>
                <a:spcPts val="85"/>
              </a:spcBef>
            </a:pPr>
            <a:fld id="{81D60167-4931-47E6-BA6A-407CBD079E47}" type="slidenum">
              <a:rPr lang="it-IT" spc="105" smtClean="0"/>
              <a:pPr marL="25400">
                <a:spcBef>
                  <a:spcPts val="85"/>
                </a:spcBef>
              </a:pPr>
              <a:t>17</a:t>
            </a:fld>
            <a:endParaRPr lang="it-IT" spc="105" dirty="0"/>
          </a:p>
        </p:txBody>
      </p:sp>
    </p:spTree>
    <p:extLst>
      <p:ext uri="{BB962C8B-B14F-4D97-AF65-F5344CB8AC3E}">
        <p14:creationId xmlns:p14="http://schemas.microsoft.com/office/powerpoint/2010/main" val="1398873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93DA39E-9375-8F50-857C-E6A657E23971}"/>
              </a:ext>
            </a:extLst>
          </p:cNvPr>
          <p:cNvSpPr>
            <a:spLocks noGrp="1"/>
          </p:cNvSpPr>
          <p:nvPr>
            <p:ph sz="half" idx="1"/>
          </p:nvPr>
        </p:nvSpPr>
        <p:spPr>
          <a:xfrm>
            <a:off x="419099" y="1528003"/>
            <a:ext cx="11624855" cy="4351338"/>
          </a:xfrm>
        </p:spPr>
        <p:txBody>
          <a:bodyPr>
            <a:normAutofit fontScale="92500" lnSpcReduction="20000"/>
          </a:bodyPr>
          <a:lstStyle/>
          <a:p>
            <a:pPr marL="0" indent="0">
              <a:lnSpc>
                <a:spcPct val="120000"/>
              </a:lnSpc>
              <a:buNone/>
            </a:pPr>
            <a:r>
              <a:rPr lang="it-IT" sz="1800" dirty="0">
                <a:latin typeface="Helvetica 45 Light" panose="02000403000000020004" pitchFamily="2" charset="0"/>
                <a:ea typeface="Helvetica 45 Light" panose="02000403000000020004" pitchFamily="2" charset="0"/>
                <a:cs typeface="Helvetica Neue" panose="02000503000000020004" pitchFamily="2" charset="0"/>
              </a:rPr>
              <a:t>I</a:t>
            </a:r>
            <a:r>
              <a:rPr lang="it-IT" sz="1800" dirty="0">
                <a:effectLst/>
                <a:latin typeface="Helvetica 45 Light" panose="02000403000000020004" pitchFamily="2" charset="0"/>
                <a:ea typeface="Helvetica 45 Light" panose="02000403000000020004" pitchFamily="2" charset="0"/>
                <a:cs typeface="Helvetica Neue" panose="02000503000000020004" pitchFamily="2" charset="0"/>
              </a:rPr>
              <a:t>stituzione del c.d. Perimetro di sicurezza nazionale cibernetica, contenuto nel D.L. 21 settembre 2019, n. 105 e successivi dpcm attuativi</a:t>
            </a:r>
          </a:p>
          <a:p>
            <a:pPr marL="0" indent="0">
              <a:lnSpc>
                <a:spcPct val="120000"/>
              </a:lnSpc>
              <a:buNone/>
            </a:pPr>
            <a:r>
              <a:rPr lang="it-IT" sz="1800" dirty="0">
                <a:effectLst/>
                <a:latin typeface="Helvetica 45 Light" panose="02000403000000020004" pitchFamily="2" charset="0"/>
                <a:ea typeface="Helvetica 45 Light" panose="02000403000000020004" pitchFamily="2" charset="0"/>
                <a:cs typeface="Helvetica Neue" panose="02000503000000020004" pitchFamily="2" charset="0"/>
              </a:rPr>
              <a:t>Mira a prevedere una difesa unitaria per tutti quei </a:t>
            </a:r>
            <a:r>
              <a:rPr lang="it-IT" sz="1800" u="sng" dirty="0">
                <a:effectLst/>
                <a:latin typeface="Helvetica 45 Light" panose="02000403000000020004" pitchFamily="2" charset="0"/>
                <a:ea typeface="Helvetica 45 Light" panose="02000403000000020004" pitchFamily="2" charset="0"/>
                <a:cs typeface="Helvetica Neue" panose="02000503000000020004" pitchFamily="2" charset="0"/>
              </a:rPr>
              <a:t>soggetti - pubblici o privati - che esercitano una funzione o un servizio essenziale per lo Stato</a:t>
            </a:r>
            <a:r>
              <a:rPr lang="it-IT" sz="1800" dirty="0">
                <a:effectLst/>
                <a:latin typeface="Helvetica 45 Light" panose="02000403000000020004" pitchFamily="2" charset="0"/>
                <a:ea typeface="Helvetica 45 Light" panose="02000403000000020004" pitchFamily="2" charset="0"/>
                <a:cs typeface="Helvetica Neue" panose="02000503000000020004" pitchFamily="2" charset="0"/>
              </a:rPr>
              <a:t> (es. difesa dello stato, amministrazione giustizia, energia)</a:t>
            </a:r>
          </a:p>
          <a:p>
            <a:pPr marL="0" indent="0">
              <a:lnSpc>
                <a:spcPct val="120000"/>
              </a:lnSpc>
              <a:buNone/>
            </a:pPr>
            <a:r>
              <a:rPr lang="it-IT" sz="1800" dirty="0">
                <a:effectLst/>
                <a:latin typeface="Helvetica 45 Light" panose="02000403000000020004" pitchFamily="2" charset="0"/>
                <a:ea typeface="Helvetica 45 Light" panose="02000403000000020004" pitchFamily="2" charset="0"/>
                <a:cs typeface="Helvetica Neue" panose="02000503000000020004" pitchFamily="2" charset="0"/>
              </a:rPr>
              <a:t>sono compresi nel perimetro tutti quei soggetti operanti nel settore governativo, nonché tutti i soggetti pubblici o privati che operano nei seguenti settori:</a:t>
            </a:r>
          </a:p>
          <a:p>
            <a:pPr marL="0" indent="0">
              <a:lnSpc>
                <a:spcPct val="120000"/>
              </a:lnSpc>
              <a:buNone/>
            </a:pPr>
            <a:r>
              <a:rPr lang="it-IT" sz="1800" dirty="0">
                <a:effectLst/>
                <a:latin typeface="Helvetica 45 Light" panose="02000403000000020004" pitchFamily="2" charset="0"/>
                <a:ea typeface="Helvetica 45 Light" panose="02000403000000020004" pitchFamily="2" charset="0"/>
                <a:cs typeface="Helvetica Neue" panose="02000503000000020004" pitchFamily="2" charset="0"/>
              </a:rPr>
              <a:t>interno; difesa; spazio e aerospazio; energia; telecomunicazioni; economia e finanza; trasporti; servizi digitali; tecnologie critiche.</a:t>
            </a:r>
          </a:p>
          <a:p>
            <a:pPr marL="0" indent="0">
              <a:lnSpc>
                <a:spcPct val="120000"/>
              </a:lnSpc>
              <a:buNone/>
            </a:pPr>
            <a:r>
              <a:rPr lang="it-IT" sz="1800" dirty="0">
                <a:effectLst/>
                <a:latin typeface="Helvetica 45 Light" panose="02000403000000020004" pitchFamily="2" charset="0"/>
                <a:ea typeface="Helvetica 45 Light" panose="02000403000000020004" pitchFamily="2" charset="0"/>
                <a:cs typeface="Helvetica Neue" panose="02000503000000020004" pitchFamily="2" charset="0"/>
              </a:rPr>
              <a:t>Tali soggetti devono effettuare l'analisi del rischio sui beni ICT, e l'analisi sugli effetti di un'interruzione e/o compromissione della propria </a:t>
            </a:r>
            <a:r>
              <a:rPr lang="it-IT" sz="1800" dirty="0" err="1">
                <a:effectLst/>
                <a:latin typeface="Helvetica 45 Light" panose="02000403000000020004" pitchFamily="2" charset="0"/>
                <a:ea typeface="Helvetica 45 Light" panose="02000403000000020004" pitchFamily="2" charset="0"/>
                <a:cs typeface="Helvetica Neue" panose="02000503000000020004" pitchFamily="2" charset="0"/>
              </a:rPr>
              <a:t>attivita</a:t>
            </a:r>
            <a:r>
              <a:rPr lang="it-IT" sz="1800" dirty="0">
                <a:effectLst/>
                <a:latin typeface="Helvetica 45 Light" panose="02000403000000020004" pitchFamily="2" charset="0"/>
                <a:ea typeface="Helvetica 45 Light" panose="02000403000000020004" pitchFamily="2" charset="0"/>
                <a:cs typeface="Helvetica Neue" panose="02000503000000020004" pitchFamily="2" charset="0"/>
              </a:rPr>
              <a:t>̀, </a:t>
            </a:r>
            <a:r>
              <a:rPr lang="it-IT" sz="1800" dirty="0" err="1">
                <a:effectLst/>
                <a:latin typeface="Helvetica 45 Light" panose="02000403000000020004" pitchFamily="2" charset="0"/>
                <a:ea typeface="Helvetica 45 Light" panose="02000403000000020004" pitchFamily="2" charset="0"/>
                <a:cs typeface="Helvetica Neue" panose="02000503000000020004" pitchFamily="2" charset="0"/>
              </a:rPr>
              <a:t>nonche</a:t>
            </a:r>
            <a:r>
              <a:rPr lang="it-IT" sz="1800" dirty="0">
                <a:effectLst/>
                <a:latin typeface="Helvetica 45 Light" panose="02000403000000020004" pitchFamily="2" charset="0"/>
                <a:ea typeface="Helvetica 45 Light" panose="02000403000000020004" pitchFamily="2" charset="0"/>
                <a:cs typeface="Helvetica Neue" panose="02000503000000020004" pitchFamily="2" charset="0"/>
              </a:rPr>
              <a:t>́ valutazioni sulla mitigazione di questi. </a:t>
            </a:r>
            <a:endParaRPr lang="it-IT" sz="1800" dirty="0">
              <a:latin typeface="Helvetica 45 Light" panose="02000403000000020004" pitchFamily="2" charset="0"/>
              <a:ea typeface="Helvetica 45 Light" panose="02000403000000020004" pitchFamily="2" charset="0"/>
              <a:cs typeface="Helvetica Neue" panose="02000503000000020004" pitchFamily="2" charset="0"/>
            </a:endParaRPr>
          </a:p>
          <a:p>
            <a:pPr marL="0" indent="0">
              <a:lnSpc>
                <a:spcPct val="120000"/>
              </a:lnSpc>
              <a:buNone/>
            </a:pPr>
            <a:r>
              <a:rPr lang="it-IT" sz="1800" dirty="0">
                <a:effectLst/>
                <a:latin typeface="Helvetica 45 Light" panose="02000403000000020004" pitchFamily="2" charset="0"/>
                <a:ea typeface="Helvetica 45 Light" panose="02000403000000020004" pitchFamily="2" charset="0"/>
                <a:cs typeface="Helvetica Neue" panose="02000503000000020004" pitchFamily="2" charset="0"/>
              </a:rPr>
              <a:t>Obblighi di notifica degli incidenti al </a:t>
            </a:r>
            <a:r>
              <a:rPr lang="it-IT" sz="1800" u="none" strike="noStrike" dirty="0">
                <a:solidFill>
                  <a:srgbClr val="333333"/>
                </a:solidFill>
                <a:effectLst/>
                <a:latin typeface="Helvetica 45 Light" panose="02000403000000020004" pitchFamily="2" charset="0"/>
                <a:ea typeface="Helvetica 45 Light" panose="02000403000000020004" pitchFamily="2" charset="0"/>
                <a:cs typeface="Helvetica Neue" panose="02000503000000020004" pitchFamily="2" charset="0"/>
              </a:rPr>
              <a:t>Computer Security </a:t>
            </a:r>
            <a:r>
              <a:rPr lang="it-IT" sz="1800" u="none" strike="noStrike" dirty="0" err="1">
                <a:solidFill>
                  <a:srgbClr val="333333"/>
                </a:solidFill>
                <a:effectLst/>
                <a:latin typeface="Helvetica 45 Light" panose="02000403000000020004" pitchFamily="2" charset="0"/>
                <a:ea typeface="Helvetica 45 Light" panose="02000403000000020004" pitchFamily="2" charset="0"/>
                <a:cs typeface="Helvetica Neue" panose="02000503000000020004" pitchFamily="2" charset="0"/>
              </a:rPr>
              <a:t>Incident</a:t>
            </a:r>
            <a:r>
              <a:rPr lang="it-IT" sz="1800" u="none" strike="noStrike" dirty="0">
                <a:solidFill>
                  <a:srgbClr val="333333"/>
                </a:solidFill>
                <a:effectLst/>
                <a:latin typeface="Helvetica 45 Light" panose="02000403000000020004" pitchFamily="2" charset="0"/>
                <a:ea typeface="Helvetica 45 Light" panose="02000403000000020004" pitchFamily="2" charset="0"/>
                <a:cs typeface="Helvetica Neue" panose="02000503000000020004" pitchFamily="2" charset="0"/>
              </a:rPr>
              <a:t> </a:t>
            </a:r>
            <a:r>
              <a:rPr lang="it-IT" sz="1800" u="none" strike="noStrike" dirty="0" err="1">
                <a:solidFill>
                  <a:srgbClr val="333333"/>
                </a:solidFill>
                <a:effectLst/>
                <a:latin typeface="Helvetica 45 Light" panose="02000403000000020004" pitchFamily="2" charset="0"/>
                <a:ea typeface="Helvetica 45 Light" panose="02000403000000020004" pitchFamily="2" charset="0"/>
                <a:cs typeface="Helvetica Neue" panose="02000503000000020004" pitchFamily="2" charset="0"/>
              </a:rPr>
              <a:t>Response</a:t>
            </a:r>
            <a:r>
              <a:rPr lang="it-IT" sz="1800" u="none" strike="noStrike" dirty="0">
                <a:solidFill>
                  <a:srgbClr val="333333"/>
                </a:solidFill>
                <a:effectLst/>
                <a:latin typeface="Helvetica 45 Light" panose="02000403000000020004" pitchFamily="2" charset="0"/>
                <a:ea typeface="Helvetica 45 Light" panose="02000403000000020004" pitchFamily="2" charset="0"/>
                <a:cs typeface="Helvetica Neue" panose="02000503000000020004" pitchFamily="2" charset="0"/>
              </a:rPr>
              <a:t> Team, CSIRT</a:t>
            </a:r>
            <a:endParaRPr lang="it-IT" sz="1800" dirty="0">
              <a:latin typeface="Helvetica 45 Light" panose="02000403000000020004" pitchFamily="2" charset="0"/>
              <a:ea typeface="Helvetica 45 Light" panose="02000403000000020004" pitchFamily="2" charset="0"/>
              <a:cs typeface="Helvetica Neue" panose="02000503000000020004" pitchFamily="2" charset="0"/>
            </a:endParaRPr>
          </a:p>
          <a:p>
            <a:endParaRPr lang="it-IT" dirty="0">
              <a:latin typeface="Helvetica 45 Light" panose="02000403000000020004" pitchFamily="2" charset="0"/>
              <a:ea typeface="Helvetica 45 Light" panose="02000403000000020004" pitchFamily="2" charset="0"/>
            </a:endParaRPr>
          </a:p>
        </p:txBody>
      </p:sp>
      <p:sp>
        <p:nvSpPr>
          <p:cNvPr id="6" name="Segnaposto numero diapositiva 5">
            <a:extLst>
              <a:ext uri="{FF2B5EF4-FFF2-40B4-BE49-F238E27FC236}">
                <a16:creationId xmlns:a16="http://schemas.microsoft.com/office/drawing/2014/main" id="{70215FAE-20BD-83E4-5CC7-8812874A8D58}"/>
              </a:ext>
            </a:extLst>
          </p:cNvPr>
          <p:cNvSpPr>
            <a:spLocks noGrp="1"/>
          </p:cNvSpPr>
          <p:nvPr>
            <p:ph type="sldNum" sz="quarter" idx="12"/>
          </p:nvPr>
        </p:nvSpPr>
        <p:spPr/>
        <p:txBody>
          <a:bodyPr/>
          <a:lstStyle/>
          <a:p>
            <a:fld id="{DD589A36-170F-7348-BCDB-23CF9D860473}" type="slidenum">
              <a:rPr lang="it-IT" smtClean="0"/>
              <a:t>18</a:t>
            </a:fld>
            <a:endParaRPr lang="it-IT"/>
          </a:p>
        </p:txBody>
      </p:sp>
      <p:sp>
        <p:nvSpPr>
          <p:cNvPr id="4" name="CasellaDiTesto 3">
            <a:extLst>
              <a:ext uri="{FF2B5EF4-FFF2-40B4-BE49-F238E27FC236}">
                <a16:creationId xmlns:a16="http://schemas.microsoft.com/office/drawing/2014/main" id="{24ED3B05-647F-1E26-E57E-71B0D0422D63}"/>
              </a:ext>
            </a:extLst>
          </p:cNvPr>
          <p:cNvSpPr txBox="1"/>
          <p:nvPr/>
        </p:nvSpPr>
        <p:spPr>
          <a:xfrm>
            <a:off x="419099" y="699864"/>
            <a:ext cx="7168950" cy="369332"/>
          </a:xfrm>
          <a:prstGeom prst="rect">
            <a:avLst/>
          </a:prstGeom>
          <a:noFill/>
        </p:spPr>
        <p:txBody>
          <a:bodyPr wrap="none" rtlCol="0">
            <a:spAutoFit/>
          </a:bodyPr>
          <a:lstStyle/>
          <a:p>
            <a:r>
              <a:rPr lang="it-IT" dirty="0">
                <a:latin typeface="Helvetica 45 Light" panose="02000403000000020004" pitchFamily="2" charset="0"/>
                <a:ea typeface="Helvetica 45 Light" panose="02000403000000020004" pitchFamily="2" charset="0"/>
              </a:rPr>
              <a:t>PERIMETRO SICUREZZA CIBERNETICA NAZIONALE: PUNTI CHIAVE</a:t>
            </a:r>
          </a:p>
        </p:txBody>
      </p:sp>
    </p:spTree>
    <p:extLst>
      <p:ext uri="{BB962C8B-B14F-4D97-AF65-F5344CB8AC3E}">
        <p14:creationId xmlns:p14="http://schemas.microsoft.com/office/powerpoint/2010/main" val="262915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4BF2101-D67C-4B4E-9C8F-91C69504BEDC}"/>
              </a:ext>
            </a:extLst>
          </p:cNvPr>
          <p:cNvSpPr>
            <a:spLocks noGrp="1"/>
          </p:cNvSpPr>
          <p:nvPr>
            <p:ph sz="half" idx="1"/>
          </p:nvPr>
        </p:nvSpPr>
        <p:spPr>
          <a:xfrm>
            <a:off x="336177" y="208429"/>
            <a:ext cx="11638429" cy="6016158"/>
          </a:xfrm>
        </p:spPr>
        <p:txBody>
          <a:bodyPr>
            <a:normAutofit fontScale="25000" lnSpcReduction="20000"/>
          </a:bodyPr>
          <a:lstStyle/>
          <a:p>
            <a:endParaRPr lang="it-IT" sz="7200" dirty="0">
              <a:solidFill>
                <a:schemeClr val="tx1"/>
              </a:solidFill>
              <a:effectLst/>
              <a:latin typeface="Helvetica 45 Light" panose="02000403000000020004" pitchFamily="2" charset="0"/>
              <a:ea typeface="Helvetica 45 Light" panose="02000403000000020004" pitchFamily="2" charset="0"/>
            </a:endParaRPr>
          </a:p>
          <a:p>
            <a:pPr marL="0" indent="0">
              <a:buNone/>
            </a:pPr>
            <a:r>
              <a:rPr lang="it-IT" sz="7200" dirty="0">
                <a:solidFill>
                  <a:schemeClr val="tx1"/>
                </a:solidFill>
                <a:latin typeface="Helvetica 45 Light" panose="02000403000000020004" pitchFamily="2" charset="0"/>
                <a:ea typeface="Helvetica 45 Light" panose="02000403000000020004" pitchFamily="2" charset="0"/>
              </a:rPr>
              <a:t>LA CREAZIONE DELLA AGENZIA PER LA CYBERSICUREZZA NAZIONALE: PUNTI CHIAVE</a:t>
            </a:r>
          </a:p>
          <a:p>
            <a:r>
              <a:rPr lang="it-IT" sz="7200" dirty="0">
                <a:solidFill>
                  <a:schemeClr val="tx1"/>
                </a:solidFill>
                <a:effectLst/>
                <a:latin typeface="Helvetica 45 Light" panose="02000403000000020004" pitchFamily="2" charset="0"/>
                <a:ea typeface="Helvetica 45 Light" panose="02000403000000020004" pitchFamily="2" charset="0"/>
              </a:rPr>
              <a:t>Con il D.L. 14 giugno 2021, n. 82 creata Agenzia per la Cybersicurezza nazionale, "tutela degli interessi nazionali nel campo della cybersicurezza, anche ai fini della tutela della sicurezza nazionale nello spazio cibernetico".</a:t>
            </a:r>
          </a:p>
          <a:p>
            <a:r>
              <a:rPr lang="it-IT" sz="7200" dirty="0">
                <a:solidFill>
                  <a:schemeClr val="tx1"/>
                </a:solidFill>
                <a:latin typeface="Helvetica 45 Light" panose="02000403000000020004" pitchFamily="2" charset="0"/>
                <a:ea typeface="Helvetica 45 Light" panose="02000403000000020004" pitchFamily="2" charset="0"/>
              </a:rPr>
              <a:t>A</a:t>
            </a:r>
            <a:r>
              <a:rPr lang="it-IT" sz="7200" dirty="0">
                <a:solidFill>
                  <a:schemeClr val="tx1"/>
                </a:solidFill>
                <a:effectLst/>
                <a:latin typeface="Helvetica 45 Light" panose="02000403000000020004" pitchFamily="2" charset="0"/>
                <a:ea typeface="Helvetica 45 Light" panose="02000403000000020004" pitchFamily="2" charset="0"/>
              </a:rPr>
              <a:t>ssume le funzioni in materia cybersecurity finora rimesse al DIS, al MISE e all'</a:t>
            </a:r>
            <a:r>
              <a:rPr lang="it-IT" sz="7200" dirty="0" err="1">
                <a:solidFill>
                  <a:schemeClr val="tx1"/>
                </a:solidFill>
                <a:effectLst/>
                <a:latin typeface="Helvetica 45 Light" panose="02000403000000020004" pitchFamily="2" charset="0"/>
                <a:ea typeface="Helvetica 45 Light" panose="02000403000000020004" pitchFamily="2" charset="0"/>
              </a:rPr>
              <a:t>AgID</a:t>
            </a:r>
            <a:r>
              <a:rPr lang="it-IT" sz="7200" dirty="0">
                <a:solidFill>
                  <a:schemeClr val="tx1"/>
                </a:solidFill>
                <a:effectLst/>
                <a:latin typeface="Helvetica 45 Light" panose="02000403000000020004" pitchFamily="2" charset="0"/>
                <a:ea typeface="Helvetica 45 Light" panose="02000403000000020004" pitchFamily="2" charset="0"/>
              </a:rPr>
              <a:t>, comprese quelle connesse alla sicurezza dei dati, </a:t>
            </a:r>
            <a:r>
              <a:rPr lang="it-IT" sz="7200" dirty="0" err="1">
                <a:solidFill>
                  <a:schemeClr val="tx1"/>
                </a:solidFill>
                <a:effectLst/>
                <a:latin typeface="Helvetica 45 Light" panose="02000403000000020004" pitchFamily="2" charset="0"/>
                <a:ea typeface="Helvetica 45 Light" panose="02000403000000020004" pitchFamily="2" charset="0"/>
              </a:rPr>
              <a:t>nonche</a:t>
            </a:r>
            <a:r>
              <a:rPr lang="it-IT" sz="7200" dirty="0">
                <a:solidFill>
                  <a:schemeClr val="tx1"/>
                </a:solidFill>
                <a:effectLst/>
                <a:latin typeface="Helvetica 45 Light" panose="02000403000000020004" pitchFamily="2" charset="0"/>
                <a:ea typeface="Helvetica 45 Light" panose="02000403000000020004" pitchFamily="2" charset="0"/>
              </a:rPr>
              <a:t>́ quelle inerenti all'adozione di regole tecniche di sicurezza informatica. </a:t>
            </a:r>
          </a:p>
          <a:p>
            <a:r>
              <a:rPr lang="it-IT" sz="7200" dirty="0">
                <a:solidFill>
                  <a:schemeClr val="tx1"/>
                </a:solidFill>
                <a:effectLst/>
                <a:latin typeface="Helvetica 45 Light" panose="02000403000000020004" pitchFamily="2" charset="0"/>
                <a:ea typeface="Helvetica 45 Light" panose="02000403000000020004" pitchFamily="2" charset="0"/>
              </a:rPr>
              <a:t>È </a:t>
            </a:r>
            <a:r>
              <a:rPr lang="it-IT" sz="7200" dirty="0" err="1">
                <a:solidFill>
                  <a:schemeClr val="tx1"/>
                </a:solidFill>
                <a:effectLst/>
                <a:latin typeface="Helvetica 45 Light" panose="02000403000000020004" pitchFamily="2" charset="0"/>
                <a:ea typeface="Helvetica 45 Light" panose="02000403000000020004" pitchFamily="2" charset="0"/>
              </a:rPr>
              <a:t>Autorita</a:t>
            </a:r>
            <a:r>
              <a:rPr lang="it-IT" sz="7200" dirty="0">
                <a:solidFill>
                  <a:schemeClr val="tx1"/>
                </a:solidFill>
                <a:effectLst/>
                <a:latin typeface="Helvetica 45 Light" panose="02000403000000020004" pitchFamily="2" charset="0"/>
                <a:ea typeface="Helvetica 45 Light" panose="02000403000000020004" pitchFamily="2" charset="0"/>
              </a:rPr>
              <a:t>̀ nazionale in materia di cybersecurity e promuove prevenzione, controllo e mitigazione rispetto alla sicurezza e agli attacchi informatici</a:t>
            </a:r>
            <a:endParaRPr lang="it-IT" sz="7200" dirty="0">
              <a:solidFill>
                <a:schemeClr val="tx1"/>
              </a:solidFill>
              <a:latin typeface="Helvetica 45 Light" panose="02000403000000020004" pitchFamily="2" charset="0"/>
              <a:ea typeface="Helvetica 45 Light" panose="02000403000000020004" pitchFamily="2" charset="0"/>
            </a:endParaRPr>
          </a:p>
          <a:p>
            <a:r>
              <a:rPr lang="it-IT" sz="7200" dirty="0">
                <a:solidFill>
                  <a:schemeClr val="tx1"/>
                </a:solidFill>
                <a:effectLst/>
                <a:latin typeface="Helvetica 45 Light" panose="02000403000000020004" pitchFamily="2" charset="0"/>
                <a:ea typeface="Helvetica 45 Light" panose="02000403000000020004" pitchFamily="2" charset="0"/>
              </a:rPr>
              <a:t>assicura "il coordinamento tra i soggetti pubblici coinvolti in materia [...] e promuove la realizzazione di azioni comuni dirette ad assicurare la sicurezza e la resilienza cibernetiche per lo sviluppo della digitalizzazione del Paese", </a:t>
            </a:r>
            <a:r>
              <a:rPr lang="it-IT" sz="7200" dirty="0" err="1">
                <a:solidFill>
                  <a:schemeClr val="tx1"/>
                </a:solidFill>
                <a:effectLst/>
                <a:latin typeface="Helvetica 45 Light" panose="02000403000000020004" pitchFamily="2" charset="0"/>
                <a:ea typeface="Helvetica 45 Light" panose="02000403000000020004" pitchFamily="2" charset="0"/>
              </a:rPr>
              <a:t>nonche</a:t>
            </a:r>
            <a:r>
              <a:rPr lang="it-IT" sz="7200" dirty="0">
                <a:solidFill>
                  <a:schemeClr val="tx1"/>
                </a:solidFill>
                <a:effectLst/>
                <a:latin typeface="Helvetica 45 Light" panose="02000403000000020004" pitchFamily="2" charset="0"/>
                <a:ea typeface="Helvetica 45 Light" panose="02000403000000020004" pitchFamily="2" charset="0"/>
              </a:rPr>
              <a:t>́ la cooperazione internazionale in materia cyber. </a:t>
            </a:r>
            <a:endParaRPr lang="it-IT" sz="7200" dirty="0">
              <a:solidFill>
                <a:schemeClr val="tx1"/>
              </a:solidFill>
              <a:latin typeface="Helvetica 45 Light" panose="02000403000000020004" pitchFamily="2" charset="0"/>
              <a:ea typeface="Helvetica 45 Light" panose="02000403000000020004" pitchFamily="2" charset="0"/>
            </a:endParaRPr>
          </a:p>
          <a:p>
            <a:pPr algn="just">
              <a:buFont typeface="Arial" panose="020B0604020202020204" pitchFamily="34" charset="0"/>
              <a:buChar char="•"/>
            </a:pPr>
            <a:r>
              <a:rPr lang="it-IT" sz="7200" u="none" strike="noStrike" dirty="0">
                <a:solidFill>
                  <a:schemeClr val="tx1"/>
                </a:solidFill>
                <a:effectLst/>
                <a:latin typeface="Helvetica 45 Light" panose="02000403000000020004" pitchFamily="2" charset="0"/>
                <a:ea typeface="Helvetica 45 Light" panose="02000403000000020004" pitchFamily="2" charset="0"/>
              </a:rPr>
              <a:t>Presso l'Agenzia  opera il </a:t>
            </a:r>
            <a:r>
              <a:rPr lang="it-IT" sz="8000" u="none" strike="noStrike" dirty="0">
                <a:solidFill>
                  <a:schemeClr val="tx1"/>
                </a:solidFill>
                <a:effectLst/>
                <a:latin typeface="Helvetica 45 Light" panose="02000403000000020004" pitchFamily="2" charset="0"/>
                <a:ea typeface="Helvetica 45 Light" panose="02000403000000020004" pitchFamily="2" charset="0"/>
              </a:rPr>
              <a:t>CSIRT-Italia-Computer Emergency </a:t>
            </a:r>
            <a:r>
              <a:rPr lang="it-IT" sz="8000" u="none" strike="noStrike" dirty="0" err="1">
                <a:solidFill>
                  <a:schemeClr val="tx1"/>
                </a:solidFill>
                <a:effectLst/>
                <a:latin typeface="Helvetica 45 Light" panose="02000403000000020004" pitchFamily="2" charset="0"/>
                <a:ea typeface="Helvetica 45 Light" panose="02000403000000020004" pitchFamily="2" charset="0"/>
              </a:rPr>
              <a:t>Response</a:t>
            </a:r>
            <a:r>
              <a:rPr lang="it-IT" sz="8000" u="none" strike="noStrike" dirty="0">
                <a:solidFill>
                  <a:schemeClr val="tx1"/>
                </a:solidFill>
                <a:effectLst/>
                <a:latin typeface="Helvetica 45 Light" panose="02000403000000020004" pitchFamily="2" charset="0"/>
                <a:ea typeface="Helvetica 45 Light" panose="02000403000000020004" pitchFamily="2" charset="0"/>
              </a:rPr>
              <a:t> Team  italiano, "gruppo di intervento per la sicurezza informatica in caso di incidente", che ogni Stato membro è chiamato a designare per gestire gli incidenti e i rischi informatici; monitoraggio degli incidenti a livello nazionale; emissione di preallarmi, in merito a rischi e incidenti; intervento in caso di incidente;  analisi dinamica dei rischi e degli incidenti.</a:t>
            </a:r>
          </a:p>
        </p:txBody>
      </p:sp>
      <p:sp>
        <p:nvSpPr>
          <p:cNvPr id="6" name="Segnaposto numero diapositiva 5">
            <a:extLst>
              <a:ext uri="{FF2B5EF4-FFF2-40B4-BE49-F238E27FC236}">
                <a16:creationId xmlns:a16="http://schemas.microsoft.com/office/drawing/2014/main" id="{B5053036-573B-669E-F497-46B1D52B0528}"/>
              </a:ext>
            </a:extLst>
          </p:cNvPr>
          <p:cNvSpPr>
            <a:spLocks noGrp="1"/>
          </p:cNvSpPr>
          <p:nvPr>
            <p:ph type="sldNum" sz="quarter" idx="12"/>
          </p:nvPr>
        </p:nvSpPr>
        <p:spPr/>
        <p:txBody>
          <a:bodyPr/>
          <a:lstStyle/>
          <a:p>
            <a:fld id="{DD589A36-170F-7348-BCDB-23CF9D860473}" type="slidenum">
              <a:rPr lang="it-IT" smtClean="0"/>
              <a:t>19</a:t>
            </a:fld>
            <a:endParaRPr lang="it-IT"/>
          </a:p>
        </p:txBody>
      </p:sp>
    </p:spTree>
    <p:extLst>
      <p:ext uri="{BB962C8B-B14F-4D97-AF65-F5344CB8AC3E}">
        <p14:creationId xmlns:p14="http://schemas.microsoft.com/office/powerpoint/2010/main" val="185354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rsone Che Usano E Guardano Il Cellulare E Il Tablet Pc Mentre Sono Sedute  Insieme Fotografia Stock - Immagine di sfondo, chiusura: 162379208">
            <a:extLst>
              <a:ext uri="{FF2B5EF4-FFF2-40B4-BE49-F238E27FC236}">
                <a16:creationId xmlns:a16="http://schemas.microsoft.com/office/drawing/2014/main" id="{9051F215-D163-0FEF-DA35-FF1F227E07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EB91B36-19CD-B5C4-3014-76BDC74261D4}"/>
              </a:ext>
            </a:extLst>
          </p:cNvPr>
          <p:cNvSpPr>
            <a:spLocks noGrp="1"/>
          </p:cNvSpPr>
          <p:nvPr>
            <p:ph type="title"/>
          </p:nvPr>
        </p:nvSpPr>
        <p:spPr>
          <a:xfrm>
            <a:off x="7715322" y="1085727"/>
            <a:ext cx="3822189" cy="2259322"/>
          </a:xfrm>
        </p:spPr>
        <p:txBody>
          <a:bodyPr vert="horz" lIns="91440" tIns="45720" rIns="91440" bIns="45720" rtlCol="0" anchor="ctr">
            <a:normAutofit fontScale="90000"/>
          </a:bodyPr>
          <a:lstStyle/>
          <a:p>
            <a:r>
              <a:rPr lang="en-US" sz="4000" b="0" dirty="0" err="1">
                <a:solidFill>
                  <a:schemeClr val="tx1"/>
                </a:solidFill>
                <a:latin typeface="Helvetica 35 Thin" panose="020B0403020202020204" pitchFamily="34" charset="0"/>
                <a:ea typeface="Helvetica 35 Thin" panose="020B0403020202020204" pitchFamily="34" charset="0"/>
                <a:cs typeface="+mj-cs"/>
              </a:rPr>
              <a:t>Emersione</a:t>
            </a:r>
            <a:r>
              <a:rPr lang="en-US" sz="4000" b="0" dirty="0">
                <a:solidFill>
                  <a:schemeClr val="tx1"/>
                </a:solidFill>
                <a:latin typeface="Helvetica 35 Thin" panose="020B0403020202020204" pitchFamily="34" charset="0"/>
                <a:ea typeface="Helvetica 35 Thin" panose="020B0403020202020204" pitchFamily="34" charset="0"/>
                <a:cs typeface="+mj-cs"/>
              </a:rPr>
              <a:t> </a:t>
            </a:r>
            <a:r>
              <a:rPr lang="en-US" sz="4000" b="0" dirty="0" err="1">
                <a:solidFill>
                  <a:schemeClr val="tx1"/>
                </a:solidFill>
                <a:latin typeface="Helvetica 35 Thin" panose="020B0403020202020204" pitchFamily="34" charset="0"/>
                <a:ea typeface="Helvetica 35 Thin" panose="020B0403020202020204" pitchFamily="34" charset="0"/>
                <a:cs typeface="+mj-cs"/>
              </a:rPr>
              <a:t>delle</a:t>
            </a:r>
            <a:r>
              <a:rPr lang="en-US" sz="4000" b="0" dirty="0">
                <a:solidFill>
                  <a:schemeClr val="tx1"/>
                </a:solidFill>
                <a:latin typeface="Helvetica 35 Thin" panose="020B0403020202020204" pitchFamily="34" charset="0"/>
                <a:ea typeface="Helvetica 35 Thin" panose="020B0403020202020204" pitchFamily="34" charset="0"/>
                <a:cs typeface="+mj-cs"/>
              </a:rPr>
              <a:t> </a:t>
            </a:r>
            <a:r>
              <a:rPr lang="en-US" sz="4000" b="0" dirty="0" err="1">
                <a:solidFill>
                  <a:schemeClr val="tx1"/>
                </a:solidFill>
                <a:latin typeface="Helvetica 35 Thin" panose="020B0403020202020204" pitchFamily="34" charset="0"/>
                <a:ea typeface="Helvetica 35 Thin" panose="020B0403020202020204" pitchFamily="34" charset="0"/>
                <a:cs typeface="+mj-cs"/>
              </a:rPr>
              <a:t>nuove</a:t>
            </a:r>
            <a:r>
              <a:rPr lang="en-US" sz="4000" b="0" dirty="0">
                <a:solidFill>
                  <a:schemeClr val="tx1"/>
                </a:solidFill>
                <a:latin typeface="Helvetica 35 Thin" panose="020B0403020202020204" pitchFamily="34" charset="0"/>
                <a:ea typeface="Helvetica 35 Thin" panose="020B0403020202020204" pitchFamily="34" charset="0"/>
                <a:cs typeface="+mj-cs"/>
              </a:rPr>
              <a:t> </a:t>
            </a:r>
            <a:r>
              <a:rPr lang="en-US" sz="4000" b="0" dirty="0" err="1">
                <a:solidFill>
                  <a:schemeClr val="tx1"/>
                </a:solidFill>
                <a:latin typeface="Helvetica 35 Thin" panose="020B0403020202020204" pitchFamily="34" charset="0"/>
                <a:ea typeface="Helvetica 35 Thin" panose="020B0403020202020204" pitchFamily="34" charset="0"/>
                <a:cs typeface="+mj-cs"/>
              </a:rPr>
              <a:t>tecnologie</a:t>
            </a:r>
            <a:r>
              <a:rPr lang="en-US" sz="4000" b="0" dirty="0">
                <a:solidFill>
                  <a:schemeClr val="tx1"/>
                </a:solidFill>
                <a:latin typeface="Helvetica 35 Thin" panose="020B0403020202020204" pitchFamily="34" charset="0"/>
                <a:ea typeface="Helvetica 35 Thin" panose="020B0403020202020204" pitchFamily="34" charset="0"/>
                <a:cs typeface="+mj-cs"/>
              </a:rPr>
              <a:t> “</a:t>
            </a:r>
            <a:r>
              <a:rPr lang="en-US" sz="4000" b="0" dirty="0" err="1">
                <a:solidFill>
                  <a:schemeClr val="tx1"/>
                </a:solidFill>
                <a:latin typeface="Helvetica 35 Thin" panose="020B0403020202020204" pitchFamily="34" charset="0"/>
                <a:ea typeface="Helvetica 35 Thin" panose="020B0403020202020204" pitchFamily="34" charset="0"/>
                <a:cs typeface="+mj-cs"/>
              </a:rPr>
              <a:t>sociali</a:t>
            </a:r>
            <a:r>
              <a:rPr lang="en-US" sz="4000" b="0" dirty="0">
                <a:solidFill>
                  <a:schemeClr val="tx1"/>
                </a:solidFill>
                <a:latin typeface="Helvetica 35 Thin" panose="020B0403020202020204" pitchFamily="34" charset="0"/>
                <a:ea typeface="Helvetica 35 Thin" panose="020B0403020202020204" pitchFamily="34" charset="0"/>
                <a:cs typeface="+mj-cs"/>
              </a:rPr>
              <a:t>”</a:t>
            </a:r>
            <a:br>
              <a:rPr lang="en-US" sz="4000" b="0" dirty="0">
                <a:solidFill>
                  <a:schemeClr val="tx1"/>
                </a:solidFill>
                <a:latin typeface="Helvetica 35 Thin" panose="020B0403020202020204" pitchFamily="34" charset="0"/>
                <a:ea typeface="Helvetica 35 Thin" panose="020B0403020202020204" pitchFamily="34" charset="0"/>
                <a:cs typeface="+mj-cs"/>
              </a:rPr>
            </a:br>
            <a:br>
              <a:rPr lang="en-US" sz="4000" b="0" dirty="0">
                <a:solidFill>
                  <a:schemeClr val="tx1"/>
                </a:solidFill>
                <a:latin typeface="Helvetica 35 Thin" panose="020B0403020202020204" pitchFamily="34" charset="0"/>
                <a:ea typeface="Helvetica 35 Thin" panose="020B0403020202020204" pitchFamily="34" charset="0"/>
                <a:cs typeface="+mj-cs"/>
              </a:rPr>
            </a:br>
            <a:r>
              <a:rPr lang="en-US" sz="1800" b="0" dirty="0" err="1">
                <a:solidFill>
                  <a:schemeClr val="tx1"/>
                </a:solidFill>
                <a:latin typeface="Helvetica 35 Thin" panose="020B0403020202020204" pitchFamily="34" charset="0"/>
                <a:ea typeface="Helvetica 35 Thin" panose="020B0403020202020204" pitchFamily="34" charset="0"/>
                <a:cs typeface="+mj-cs"/>
              </a:rPr>
              <a:t>Alcuni</a:t>
            </a:r>
            <a:r>
              <a:rPr lang="en-US" sz="1800" b="0" dirty="0">
                <a:solidFill>
                  <a:schemeClr val="tx1"/>
                </a:solidFill>
                <a:latin typeface="Helvetica 35 Thin" panose="020B0403020202020204" pitchFamily="34" charset="0"/>
                <a:ea typeface="Helvetica 35 Thin" panose="020B0403020202020204" pitchFamily="34" charset="0"/>
                <a:cs typeface="+mj-cs"/>
              </a:rPr>
              <a:t> </a:t>
            </a:r>
            <a:r>
              <a:rPr lang="en-US" sz="1800" b="0" dirty="0" err="1">
                <a:solidFill>
                  <a:schemeClr val="tx1"/>
                </a:solidFill>
                <a:latin typeface="Helvetica 35 Thin" panose="020B0403020202020204" pitchFamily="34" charset="0"/>
                <a:ea typeface="Helvetica 35 Thin" panose="020B0403020202020204" pitchFamily="34" charset="0"/>
                <a:cs typeface="+mj-cs"/>
              </a:rPr>
              <a:t>dati</a:t>
            </a:r>
            <a:br>
              <a:rPr lang="en-US" sz="1800" b="0" dirty="0">
                <a:solidFill>
                  <a:schemeClr val="tx1"/>
                </a:solidFill>
                <a:latin typeface="Helvetica 35 Thin" panose="020B0403020202020204" pitchFamily="34" charset="0"/>
                <a:ea typeface="Helvetica 35 Thin" panose="020B0403020202020204" pitchFamily="34" charset="0"/>
                <a:cs typeface="+mj-cs"/>
              </a:rPr>
            </a:br>
            <a:r>
              <a:rPr lang="en-US" sz="1800" b="0" dirty="0">
                <a:solidFill>
                  <a:schemeClr val="tx1"/>
                </a:solidFill>
                <a:latin typeface="Helvetica 35 Thin" panose="020B0403020202020204" pitchFamily="34" charset="0"/>
                <a:ea typeface="Helvetica 35 Thin" panose="020B0403020202020204" pitchFamily="34" charset="0"/>
                <a:cs typeface="+mj-cs"/>
              </a:rPr>
              <a:t>- </a:t>
            </a:r>
            <a:r>
              <a:rPr lang="it-IT" sz="1800" b="0" u="none" strike="noStrike" dirty="0">
                <a:solidFill>
                  <a:srgbClr val="151416"/>
                </a:solidFill>
                <a:effectLst/>
                <a:latin typeface="Helvetica 35 Thin" panose="020B0403020202020204" pitchFamily="34" charset="0"/>
                <a:ea typeface="Helvetica 35 Thin" panose="020B0403020202020204" pitchFamily="34" charset="0"/>
              </a:rPr>
              <a:t>5,44 miliardi di persone oggi usano telefoni cellulari, pari al 68% della popolazione mondiale. </a:t>
            </a:r>
            <a:br>
              <a:rPr lang="it-IT" sz="1800" b="0" u="none" strike="noStrike" dirty="0">
                <a:solidFill>
                  <a:srgbClr val="151416"/>
                </a:solidFill>
                <a:effectLst/>
                <a:latin typeface="Helvetica 35 Thin" panose="020B0403020202020204" pitchFamily="34" charset="0"/>
                <a:ea typeface="Helvetica 35 Thin" panose="020B0403020202020204" pitchFamily="34" charset="0"/>
              </a:rPr>
            </a:br>
            <a:r>
              <a:rPr lang="it-IT" sz="1800" b="0" u="none" strike="noStrike" dirty="0">
                <a:solidFill>
                  <a:srgbClr val="151416"/>
                </a:solidFill>
                <a:effectLst/>
                <a:latin typeface="Helvetica 35 Thin" panose="020B0403020202020204" pitchFamily="34" charset="0"/>
                <a:ea typeface="Helvetica 35 Thin" panose="020B0403020202020204" pitchFamily="34" charset="0"/>
              </a:rPr>
              <a:t>- 5,16 miliardi utenti di Internet, il 64,4% della popolazione mondiale è ora online</a:t>
            </a:r>
            <a:br>
              <a:rPr lang="it-IT" sz="1800" b="0" dirty="0">
                <a:solidFill>
                  <a:srgbClr val="151416"/>
                </a:solidFill>
                <a:latin typeface="Helvetica 35 Thin" panose="020B0403020202020204" pitchFamily="34" charset="0"/>
                <a:ea typeface="Helvetica 35 Thin" panose="020B0403020202020204" pitchFamily="34" charset="0"/>
              </a:rPr>
            </a:br>
            <a:r>
              <a:rPr lang="it-IT" sz="1800" b="0" dirty="0">
                <a:solidFill>
                  <a:srgbClr val="151416"/>
                </a:solidFill>
                <a:latin typeface="Helvetica 35 Thin" panose="020B0403020202020204" pitchFamily="34" charset="0"/>
                <a:ea typeface="Helvetica 35 Thin" panose="020B0403020202020204" pitchFamily="34" charset="0"/>
              </a:rPr>
              <a:t>-</a:t>
            </a:r>
            <a:r>
              <a:rPr lang="it-IT" sz="1800" b="0" u="none" strike="noStrike" dirty="0">
                <a:solidFill>
                  <a:srgbClr val="151416"/>
                </a:solidFill>
                <a:effectLst/>
                <a:latin typeface="Helvetica 35 Thin" panose="020B0403020202020204" pitchFamily="34" charset="0"/>
                <a:ea typeface="Helvetica 35 Thin" panose="020B0403020202020204" pitchFamily="34" charset="0"/>
              </a:rPr>
              <a:t> 4,76 miliardi utenti dei social media in tutto il mondo, pari a poco meno del 60% della popolazione mondiale</a:t>
            </a:r>
            <a:br>
              <a:rPr lang="it-IT" sz="1800" b="0" dirty="0">
                <a:solidFill>
                  <a:srgbClr val="151416"/>
                </a:solidFill>
                <a:latin typeface="Helvetica 35 Thin" panose="020B0403020202020204" pitchFamily="34" charset="0"/>
                <a:ea typeface="Helvetica 35 Thin" panose="020B0403020202020204" pitchFamily="34" charset="0"/>
              </a:rPr>
            </a:br>
            <a:endParaRPr lang="en-US" sz="1800" b="0" dirty="0">
              <a:solidFill>
                <a:schemeClr val="tx1"/>
              </a:solidFill>
              <a:latin typeface="Helvetica 35 Thin" panose="020B0403020202020204" pitchFamily="34" charset="0"/>
              <a:ea typeface="Helvetica 35 Thin" panose="020B0403020202020204" pitchFamily="34" charset="0"/>
              <a:cs typeface="+mj-cs"/>
            </a:endParaRPr>
          </a:p>
        </p:txBody>
      </p:sp>
      <p:sp>
        <p:nvSpPr>
          <p:cNvPr id="3" name="Segnaposto testo 2">
            <a:extLst>
              <a:ext uri="{FF2B5EF4-FFF2-40B4-BE49-F238E27FC236}">
                <a16:creationId xmlns:a16="http://schemas.microsoft.com/office/drawing/2014/main" id="{D06D3C68-2B9B-6B20-8B23-A3F389A4071B}"/>
              </a:ext>
            </a:extLst>
          </p:cNvPr>
          <p:cNvSpPr>
            <a:spLocks noGrp="1"/>
          </p:cNvSpPr>
          <p:nvPr>
            <p:ph type="body" idx="1"/>
          </p:nvPr>
        </p:nvSpPr>
        <p:spPr>
          <a:xfrm>
            <a:off x="7836411" y="4430766"/>
            <a:ext cx="3822189" cy="2566863"/>
          </a:xfrm>
        </p:spPr>
        <p:txBody>
          <a:bodyPr vert="horz" lIns="91440" tIns="45720" rIns="91440" bIns="45720" rtlCol="0">
            <a:normAutofit fontScale="92500" lnSpcReduction="20000"/>
          </a:bodyPr>
          <a:lstStyle/>
          <a:p>
            <a:pPr>
              <a:lnSpc>
                <a:spcPct val="90000"/>
              </a:lnSpc>
            </a:pPr>
            <a:r>
              <a:rPr lang="en-US" sz="2000" dirty="0" err="1">
                <a:solidFill>
                  <a:schemeClr val="tx1"/>
                </a:solidFill>
                <a:latin typeface="Helvetica 35 Thin" panose="020B0403020202020204" pitchFamily="34" charset="0"/>
                <a:ea typeface="Helvetica 35 Thin" panose="020B0403020202020204" pitchFamily="34" charset="0"/>
                <a:cs typeface="+mn-cs"/>
              </a:rPr>
              <a:t>Caratteristiche</a:t>
            </a:r>
            <a:r>
              <a:rPr lang="en-US" sz="2000" dirty="0">
                <a:solidFill>
                  <a:schemeClr val="tx1"/>
                </a:solidFill>
                <a:latin typeface="Helvetica 35 Thin" panose="020B0403020202020204" pitchFamily="34" charset="0"/>
                <a:ea typeface="Helvetica 35 Thin" panose="020B0403020202020204" pitchFamily="34" charset="0"/>
                <a:cs typeface="+mn-cs"/>
              </a:rPr>
              <a:t> di </a:t>
            </a:r>
            <a:r>
              <a:rPr lang="en-US" sz="2000" dirty="0" err="1">
                <a:solidFill>
                  <a:schemeClr val="tx1"/>
                </a:solidFill>
                <a:latin typeface="Helvetica 35 Thin" panose="020B0403020202020204" pitchFamily="34" charset="0"/>
                <a:ea typeface="Helvetica 35 Thin" panose="020B0403020202020204" pitchFamily="34" charset="0"/>
                <a:cs typeface="+mn-cs"/>
              </a:rPr>
              <a:t>questa</a:t>
            </a:r>
            <a:r>
              <a:rPr lang="en-US" sz="2000" dirty="0">
                <a:solidFill>
                  <a:schemeClr val="tx1"/>
                </a:solidFill>
                <a:latin typeface="Helvetica 35 Thin" panose="020B0403020202020204" pitchFamily="34" charset="0"/>
                <a:ea typeface="Helvetica 35 Thin" panose="020B0403020202020204" pitchFamily="34" charset="0"/>
                <a:cs typeface="+mn-cs"/>
              </a:rPr>
              <a:t> </a:t>
            </a:r>
            <a:r>
              <a:rPr lang="en-US" sz="2000" dirty="0" err="1">
                <a:solidFill>
                  <a:schemeClr val="tx1"/>
                </a:solidFill>
                <a:latin typeface="Helvetica 35 Thin" panose="020B0403020202020204" pitchFamily="34" charset="0"/>
                <a:ea typeface="Helvetica 35 Thin" panose="020B0403020202020204" pitchFamily="34" charset="0"/>
                <a:cs typeface="+mn-cs"/>
              </a:rPr>
              <a:t>nuova</a:t>
            </a:r>
            <a:r>
              <a:rPr lang="en-US" sz="2000" dirty="0">
                <a:solidFill>
                  <a:schemeClr val="tx1"/>
                </a:solidFill>
                <a:latin typeface="Helvetica 35 Thin" panose="020B0403020202020204" pitchFamily="34" charset="0"/>
                <a:ea typeface="Helvetica 35 Thin" panose="020B0403020202020204" pitchFamily="34" charset="0"/>
                <a:cs typeface="+mn-cs"/>
              </a:rPr>
              <a:t> </a:t>
            </a:r>
            <a:r>
              <a:rPr lang="en-US" sz="2000" dirty="0" err="1">
                <a:solidFill>
                  <a:schemeClr val="tx1"/>
                </a:solidFill>
                <a:latin typeface="Helvetica 35 Thin" panose="020B0403020202020204" pitchFamily="34" charset="0"/>
                <a:ea typeface="Helvetica 35 Thin" panose="020B0403020202020204" pitchFamily="34" charset="0"/>
                <a:cs typeface="+mn-cs"/>
              </a:rPr>
              <a:t>tecnologia</a:t>
            </a:r>
            <a:r>
              <a:rPr lang="en-US" sz="2000" dirty="0">
                <a:solidFill>
                  <a:schemeClr val="tx1"/>
                </a:solidFill>
                <a:latin typeface="Helvetica 35 Thin" panose="020B0403020202020204" pitchFamily="34" charset="0"/>
                <a:ea typeface="Helvetica 35 Thin" panose="020B0403020202020204" pitchFamily="34" charset="0"/>
                <a:cs typeface="+mn-cs"/>
              </a:rPr>
              <a:t> “</a:t>
            </a:r>
            <a:r>
              <a:rPr lang="en-US" sz="2000" dirty="0" err="1">
                <a:solidFill>
                  <a:schemeClr val="tx1"/>
                </a:solidFill>
                <a:latin typeface="Helvetica 35 Thin" panose="020B0403020202020204" pitchFamily="34" charset="0"/>
                <a:ea typeface="Helvetica 35 Thin" panose="020B0403020202020204" pitchFamily="34" charset="0"/>
                <a:cs typeface="+mn-cs"/>
              </a:rPr>
              <a:t>sociale</a:t>
            </a:r>
            <a:r>
              <a:rPr lang="en-US" sz="2000" dirty="0">
                <a:solidFill>
                  <a:schemeClr val="tx1"/>
                </a:solidFill>
                <a:latin typeface="Helvetica 35 Thin" panose="020B0403020202020204" pitchFamily="34" charset="0"/>
                <a:ea typeface="Helvetica 35 Thin" panose="020B0403020202020204" pitchFamily="34" charset="0"/>
                <a:cs typeface="+mn-cs"/>
              </a:rPr>
              <a:t>”</a:t>
            </a:r>
          </a:p>
          <a:p>
            <a:pPr>
              <a:lnSpc>
                <a:spcPct val="90000"/>
              </a:lnSpc>
            </a:pPr>
            <a:r>
              <a:rPr lang="en-US" sz="2000" dirty="0">
                <a:solidFill>
                  <a:schemeClr val="tx1"/>
                </a:solidFill>
                <a:latin typeface="Helvetica 35 Thin" panose="020B0403020202020204" pitchFamily="34" charset="0"/>
                <a:ea typeface="Helvetica 35 Thin" panose="020B0403020202020204" pitchFamily="34" charset="0"/>
                <a:cs typeface="+mn-cs"/>
              </a:rPr>
              <a:t>- </a:t>
            </a:r>
            <a:r>
              <a:rPr lang="en-US" sz="2000" dirty="0" err="1">
                <a:solidFill>
                  <a:schemeClr val="tx1"/>
                </a:solidFill>
                <a:latin typeface="Helvetica 35 Thin" panose="020B0403020202020204" pitchFamily="34" charset="0"/>
                <a:ea typeface="Helvetica 35 Thin" panose="020B0403020202020204" pitchFamily="34" charset="0"/>
                <a:cs typeface="+mn-cs"/>
              </a:rPr>
              <a:t>Pervasiva</a:t>
            </a:r>
            <a:endParaRPr lang="en-US" sz="2000" dirty="0">
              <a:solidFill>
                <a:schemeClr val="tx1"/>
              </a:solidFill>
              <a:latin typeface="Helvetica 35 Thin" panose="020B0403020202020204" pitchFamily="34" charset="0"/>
              <a:ea typeface="Helvetica 35 Thin" panose="020B0403020202020204" pitchFamily="34" charset="0"/>
              <a:cs typeface="+mn-cs"/>
            </a:endParaRPr>
          </a:p>
          <a:p>
            <a:pPr>
              <a:lnSpc>
                <a:spcPct val="90000"/>
              </a:lnSpc>
            </a:pPr>
            <a:r>
              <a:rPr lang="en-US" sz="2000" dirty="0">
                <a:solidFill>
                  <a:schemeClr val="tx1"/>
                </a:solidFill>
                <a:latin typeface="Helvetica 35 Thin" panose="020B0403020202020204" pitchFamily="34" charset="0"/>
                <a:ea typeface="Helvetica 35 Thin" panose="020B0403020202020204" pitchFamily="34" charset="0"/>
                <a:cs typeface="+mn-cs"/>
              </a:rPr>
              <a:t>- Facile da </a:t>
            </a:r>
            <a:r>
              <a:rPr lang="en-US" sz="2000" dirty="0" err="1">
                <a:solidFill>
                  <a:schemeClr val="tx1"/>
                </a:solidFill>
                <a:latin typeface="Helvetica 35 Thin" panose="020B0403020202020204" pitchFamily="34" charset="0"/>
                <a:ea typeface="Helvetica 35 Thin" panose="020B0403020202020204" pitchFamily="34" charset="0"/>
                <a:cs typeface="+mn-cs"/>
              </a:rPr>
              <a:t>usare</a:t>
            </a:r>
            <a:endParaRPr lang="en-US" sz="2000" dirty="0">
              <a:solidFill>
                <a:schemeClr val="tx1"/>
              </a:solidFill>
              <a:latin typeface="Helvetica 35 Thin" panose="020B0403020202020204" pitchFamily="34" charset="0"/>
              <a:ea typeface="Helvetica 35 Thin" panose="020B0403020202020204" pitchFamily="34" charset="0"/>
              <a:cs typeface="+mn-cs"/>
            </a:endParaRPr>
          </a:p>
          <a:p>
            <a:pPr>
              <a:lnSpc>
                <a:spcPct val="90000"/>
              </a:lnSpc>
            </a:pPr>
            <a:r>
              <a:rPr lang="en-US" sz="2000" dirty="0">
                <a:solidFill>
                  <a:schemeClr val="tx1"/>
                </a:solidFill>
                <a:latin typeface="Helvetica 35 Thin" panose="020B0403020202020204" pitchFamily="34" charset="0"/>
                <a:ea typeface="Helvetica 35 Thin" panose="020B0403020202020204" pitchFamily="34" charset="0"/>
                <a:cs typeface="+mn-cs"/>
              </a:rPr>
              <a:t>- </a:t>
            </a:r>
            <a:r>
              <a:rPr lang="en-US" sz="2000" dirty="0" err="1">
                <a:solidFill>
                  <a:schemeClr val="tx1"/>
                </a:solidFill>
                <a:latin typeface="Helvetica 35 Thin" panose="020B0403020202020204" pitchFamily="34" charset="0"/>
                <a:ea typeface="Helvetica 35 Thin" panose="020B0403020202020204" pitchFamily="34" charset="0"/>
                <a:cs typeface="+mn-cs"/>
              </a:rPr>
              <a:t>Usata</a:t>
            </a:r>
            <a:r>
              <a:rPr lang="en-US" sz="2000" dirty="0">
                <a:solidFill>
                  <a:schemeClr val="tx1"/>
                </a:solidFill>
                <a:latin typeface="Helvetica 35 Thin" panose="020B0403020202020204" pitchFamily="34" charset="0"/>
                <a:ea typeface="Helvetica 35 Thin" panose="020B0403020202020204" pitchFamily="34" charset="0"/>
                <a:cs typeface="+mn-cs"/>
              </a:rPr>
              <a:t> sempre </a:t>
            </a:r>
            <a:r>
              <a:rPr lang="en-US" sz="2000" dirty="0" err="1">
                <a:solidFill>
                  <a:schemeClr val="tx1"/>
                </a:solidFill>
                <a:latin typeface="Helvetica 35 Thin" panose="020B0403020202020204" pitchFamily="34" charset="0"/>
                <a:ea typeface="Helvetica 35 Thin" panose="020B0403020202020204" pitchFamily="34" charset="0"/>
                <a:cs typeface="+mn-cs"/>
              </a:rPr>
              <a:t>più</a:t>
            </a:r>
            <a:r>
              <a:rPr lang="en-US" sz="2000" dirty="0">
                <a:solidFill>
                  <a:schemeClr val="tx1"/>
                </a:solidFill>
                <a:latin typeface="Helvetica 35 Thin" panose="020B0403020202020204" pitchFamily="34" charset="0"/>
                <a:ea typeface="Helvetica 35 Thin" panose="020B0403020202020204" pitchFamily="34" charset="0"/>
                <a:cs typeface="+mn-cs"/>
              </a:rPr>
              <a:t> per </a:t>
            </a:r>
            <a:r>
              <a:rPr lang="en-US" sz="2000" i="1" dirty="0" err="1">
                <a:solidFill>
                  <a:schemeClr val="tx1"/>
                </a:solidFill>
                <a:latin typeface="Helvetica 36 Thin" panose="020B0403020202020204" pitchFamily="34" charset="0"/>
                <a:ea typeface="Helvetica 36 Thin" panose="020B0403020202020204" pitchFamily="34" charset="0"/>
                <a:cs typeface="+mn-cs"/>
              </a:rPr>
              <a:t>prendere</a:t>
            </a:r>
            <a:r>
              <a:rPr lang="en-US" sz="2000" i="1" dirty="0">
                <a:solidFill>
                  <a:schemeClr val="tx1"/>
                </a:solidFill>
                <a:latin typeface="Helvetica 36 Thin" panose="020B0403020202020204" pitchFamily="34" charset="0"/>
                <a:ea typeface="Helvetica 36 Thin" panose="020B0403020202020204" pitchFamily="34" charset="0"/>
                <a:cs typeface="+mn-cs"/>
              </a:rPr>
              <a:t> </a:t>
            </a:r>
            <a:r>
              <a:rPr lang="en-US" sz="2000" i="1" dirty="0" err="1">
                <a:solidFill>
                  <a:schemeClr val="tx1"/>
                </a:solidFill>
                <a:latin typeface="Helvetica 36 Thin" panose="020B0403020202020204" pitchFamily="34" charset="0"/>
                <a:ea typeface="Helvetica 36 Thin" panose="020B0403020202020204" pitchFamily="34" charset="0"/>
                <a:cs typeface="+mn-cs"/>
              </a:rPr>
              <a:t>decisioni</a:t>
            </a:r>
            <a:r>
              <a:rPr lang="en-US" sz="2000" i="1" dirty="0">
                <a:solidFill>
                  <a:schemeClr val="tx1"/>
                </a:solidFill>
                <a:latin typeface="Helvetica 36 Thin" panose="020B0403020202020204" pitchFamily="34" charset="0"/>
                <a:ea typeface="Helvetica 36 Thin" panose="020B0403020202020204" pitchFamily="34" charset="0"/>
                <a:cs typeface="+mn-cs"/>
              </a:rPr>
              <a:t> e non solo per </a:t>
            </a:r>
            <a:r>
              <a:rPr lang="en-US" sz="2000" i="1" dirty="0" err="1">
                <a:solidFill>
                  <a:schemeClr val="tx1"/>
                </a:solidFill>
                <a:latin typeface="Helvetica 36 Thin" panose="020B0403020202020204" pitchFamily="34" charset="0"/>
                <a:ea typeface="Helvetica 36 Thin" panose="020B0403020202020204" pitchFamily="34" charset="0"/>
                <a:cs typeface="+mn-cs"/>
              </a:rPr>
              <a:t>eseguirle</a:t>
            </a:r>
            <a:endParaRPr lang="en-US" sz="2000" i="1" dirty="0">
              <a:solidFill>
                <a:schemeClr val="tx1"/>
              </a:solidFill>
              <a:latin typeface="Helvetica 36 Thin" panose="020B0403020202020204" pitchFamily="34" charset="0"/>
              <a:ea typeface="Helvetica 36 Thin" panose="020B0403020202020204" pitchFamily="34" charset="0"/>
              <a:cs typeface="+mn-cs"/>
            </a:endParaRPr>
          </a:p>
          <a:p>
            <a:pPr>
              <a:lnSpc>
                <a:spcPct val="90000"/>
              </a:lnSpc>
            </a:pPr>
            <a:r>
              <a:rPr lang="en-US" sz="2000" dirty="0">
                <a:solidFill>
                  <a:schemeClr val="tx1"/>
                </a:solidFill>
                <a:latin typeface="Helvetica 35 Thin" panose="020B0403020202020204" pitchFamily="34" charset="0"/>
                <a:ea typeface="Helvetica 35 Thin" panose="020B0403020202020204" pitchFamily="34" charset="0"/>
                <a:cs typeface="+mn-cs"/>
              </a:rPr>
              <a:t>- </a:t>
            </a:r>
            <a:r>
              <a:rPr lang="en-US" sz="2000" dirty="0" err="1">
                <a:solidFill>
                  <a:schemeClr val="tx1"/>
                </a:solidFill>
                <a:latin typeface="Helvetica 35 Thin" panose="020B0403020202020204" pitchFamily="34" charset="0"/>
                <a:ea typeface="Helvetica 35 Thin" panose="020B0403020202020204" pitchFamily="34" charset="0"/>
                <a:cs typeface="+mn-cs"/>
              </a:rPr>
              <a:t>Creano</a:t>
            </a:r>
            <a:r>
              <a:rPr lang="en-US" sz="2000" dirty="0">
                <a:solidFill>
                  <a:schemeClr val="tx1"/>
                </a:solidFill>
                <a:latin typeface="Helvetica 35 Thin" panose="020B0403020202020204" pitchFamily="34" charset="0"/>
                <a:ea typeface="Helvetica 35 Thin" panose="020B0403020202020204" pitchFamily="34" charset="0"/>
                <a:cs typeface="+mn-cs"/>
              </a:rPr>
              <a:t> </a:t>
            </a:r>
            <a:r>
              <a:rPr lang="en-US" sz="2000" i="1" dirty="0" err="1">
                <a:solidFill>
                  <a:schemeClr val="tx1"/>
                </a:solidFill>
                <a:latin typeface="Helvetica 36 Thin" panose="020B0403020202020204" pitchFamily="34" charset="0"/>
                <a:ea typeface="Helvetica 36 Thin" panose="020B0403020202020204" pitchFamily="34" charset="0"/>
                <a:cs typeface="+mn-cs"/>
              </a:rPr>
              <a:t>dipendenza</a:t>
            </a:r>
            <a:endParaRPr lang="en-US" sz="2000" i="1" dirty="0">
              <a:solidFill>
                <a:schemeClr val="tx1"/>
              </a:solidFill>
              <a:latin typeface="Helvetica 36 Thin" panose="020B0403020202020204" pitchFamily="34" charset="0"/>
              <a:ea typeface="Helvetica 36 Thin" panose="020B0403020202020204" pitchFamily="34" charset="0"/>
              <a:cs typeface="+mn-cs"/>
            </a:endParaRPr>
          </a:p>
        </p:txBody>
      </p:sp>
    </p:spTree>
    <p:extLst>
      <p:ext uri="{BB962C8B-B14F-4D97-AF65-F5344CB8AC3E}">
        <p14:creationId xmlns:p14="http://schemas.microsoft.com/office/powerpoint/2010/main" val="339268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80D71A-DA9B-8651-27FE-3438A44E66CC}"/>
              </a:ext>
            </a:extLst>
          </p:cNvPr>
          <p:cNvSpPr>
            <a:spLocks noGrp="1"/>
          </p:cNvSpPr>
          <p:nvPr>
            <p:ph type="title"/>
          </p:nvPr>
        </p:nvSpPr>
        <p:spPr>
          <a:xfrm>
            <a:off x="949188" y="491059"/>
            <a:ext cx="11242812" cy="1084810"/>
          </a:xfrm>
        </p:spPr>
        <p:txBody>
          <a:bodyPr/>
          <a:lstStyle/>
          <a:p>
            <a:r>
              <a:rPr lang="it-IT" b="0" dirty="0">
                <a:latin typeface="Helvetica Neue" panose="02000503000000020004" pitchFamily="2" charset="0"/>
                <a:ea typeface="Helvetica Neue" panose="02000503000000020004" pitchFamily="2" charset="0"/>
                <a:cs typeface="Helvetica Neue" panose="02000503000000020004" pitchFamily="2" charset="0"/>
              </a:rPr>
              <a:t>CYBERSECURITY: IL CONTESTO NORMATIVO </a:t>
            </a:r>
            <a:br>
              <a:rPr lang="it-IT" b="0" dirty="0">
                <a:latin typeface="Helvetica Neue" panose="02000503000000020004" pitchFamily="2" charset="0"/>
                <a:ea typeface="Helvetica Neue" panose="02000503000000020004" pitchFamily="2" charset="0"/>
                <a:cs typeface="Helvetica Neue" panose="02000503000000020004" pitchFamily="2" charset="0"/>
              </a:rPr>
            </a:br>
            <a:r>
              <a:rPr lang="it-IT"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 ARRIVO</a:t>
            </a:r>
          </a:p>
        </p:txBody>
      </p:sp>
      <p:sp>
        <p:nvSpPr>
          <p:cNvPr id="4" name="Segnaposto testo 2">
            <a:extLst>
              <a:ext uri="{FF2B5EF4-FFF2-40B4-BE49-F238E27FC236}">
                <a16:creationId xmlns:a16="http://schemas.microsoft.com/office/drawing/2014/main" id="{2C6F5A4C-0499-10AD-2E67-CC170B2AE238}"/>
              </a:ext>
            </a:extLst>
          </p:cNvPr>
          <p:cNvSpPr txBox="1">
            <a:spLocks/>
          </p:cNvSpPr>
          <p:nvPr/>
        </p:nvSpPr>
        <p:spPr>
          <a:xfrm>
            <a:off x="555277" y="2395751"/>
            <a:ext cx="11330228" cy="3095859"/>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800"/>
              </a:spcBef>
              <a:buFont typeface="Arial" panose="020B0604020202020204" pitchFamily="34" charset="0"/>
              <a:buNone/>
              <a:defRPr sz="3800" b="0" i="0" kern="1200">
                <a:solidFill>
                  <a:srgbClr val="003A70"/>
                </a:solidFill>
                <a:latin typeface="Luiss Sans" pitchFamily="2" charset="0"/>
                <a:ea typeface="Luiss Sans" pitchFamily="2" charset="0"/>
                <a:cs typeface="Luiss Sans"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it-IT" dirty="0"/>
              <a:t>APPROVATA NIS 2</a:t>
            </a:r>
          </a:p>
          <a:p>
            <a:r>
              <a:rPr lang="it-IT" dirty="0"/>
              <a:t>PRINCIPI FONDAMENTALI NIS2 (allargamento perimetro) </a:t>
            </a:r>
          </a:p>
          <a:p>
            <a:endParaRPr lang="it-IT" dirty="0"/>
          </a:p>
          <a:p>
            <a:endParaRPr lang="it-IT" dirty="0"/>
          </a:p>
        </p:txBody>
      </p:sp>
    </p:spTree>
    <p:extLst>
      <p:ext uri="{BB962C8B-B14F-4D97-AF65-F5344CB8AC3E}">
        <p14:creationId xmlns:p14="http://schemas.microsoft.com/office/powerpoint/2010/main" val="2884823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10E90E-6511-409C-929F-08524D2B7D4A}"/>
              </a:ext>
            </a:extLst>
          </p:cNvPr>
          <p:cNvSpPr>
            <a:spLocks noGrp="1"/>
          </p:cNvSpPr>
          <p:nvPr>
            <p:ph sz="half" idx="1"/>
          </p:nvPr>
        </p:nvSpPr>
        <p:spPr>
          <a:xfrm>
            <a:off x="282884" y="863319"/>
            <a:ext cx="11626231" cy="5543830"/>
          </a:xfrm>
        </p:spPr>
        <p:txBody>
          <a:bodyPr>
            <a:normAutofit/>
          </a:bodyPr>
          <a:lstStyle/>
          <a:p>
            <a:pPr marL="0" indent="0">
              <a:buFont typeface="Wingdings" panose="05000000000000000000" pitchFamily="2" charset="2"/>
              <a:buNone/>
            </a:pPr>
            <a:r>
              <a:rPr lang="it-IT" sz="2100" u="none" strike="noStrike" dirty="0">
                <a:solidFill>
                  <a:srgbClr val="3F4A52"/>
                </a:solidFill>
                <a:effectLst/>
                <a:latin typeface="Helvetica 45 Light" panose="02000403000000020004" pitchFamily="2" charset="0"/>
                <a:ea typeface="Helvetica 45 Light" panose="02000403000000020004" pitchFamily="2" charset="0"/>
              </a:rPr>
              <a:t>Nel dicembre 2020 la Commissione europea ha proposto una direttiva NIS </a:t>
            </a:r>
            <a:r>
              <a:rPr lang="it-IT" sz="2100" u="none" strike="noStrike" dirty="0" err="1">
                <a:solidFill>
                  <a:srgbClr val="3F4A52"/>
                </a:solidFill>
                <a:effectLst/>
                <a:latin typeface="Helvetica 45 Light" panose="02000403000000020004" pitchFamily="2" charset="0"/>
                <a:ea typeface="Helvetica 45 Light" panose="02000403000000020004" pitchFamily="2" charset="0"/>
              </a:rPr>
              <a:t>revised</a:t>
            </a:r>
            <a:r>
              <a:rPr lang="it-IT" sz="2100" u="none" strike="noStrike" dirty="0">
                <a:solidFill>
                  <a:srgbClr val="3F4A52"/>
                </a:solidFill>
                <a:effectLst/>
                <a:latin typeface="Helvetica 45 Light" panose="02000403000000020004" pitchFamily="2" charset="0"/>
                <a:ea typeface="Helvetica 45 Light" panose="02000403000000020004" pitchFamily="2" charset="0"/>
              </a:rPr>
              <a:t> (NIS2) per sostituire la direttiva del 2016.</a:t>
            </a:r>
          </a:p>
          <a:p>
            <a:pPr marL="0" indent="0">
              <a:buFont typeface="Wingdings" panose="05000000000000000000" pitchFamily="2" charset="2"/>
              <a:buNone/>
            </a:pPr>
            <a:r>
              <a:rPr lang="it-IT" sz="2100" u="none" strike="noStrike" dirty="0">
                <a:solidFill>
                  <a:srgbClr val="3D3D3D"/>
                </a:solidFill>
                <a:effectLst/>
                <a:latin typeface="Helvetica 45 Light" panose="02000403000000020004" pitchFamily="2" charset="0"/>
                <a:ea typeface="Helvetica 45 Light" panose="02000403000000020004" pitchFamily="2" charset="0"/>
              </a:rPr>
              <a:t>16 GENNAIO 2023 è entrata in vigore la </a:t>
            </a:r>
            <a:r>
              <a:rPr lang="it-IT" sz="2100" dirty="0">
                <a:solidFill>
                  <a:schemeClr val="tx1"/>
                </a:solidFill>
                <a:effectLst/>
                <a:latin typeface="Helvetica 45 Light" panose="02000403000000020004" pitchFamily="2" charset="0"/>
                <a:ea typeface="Helvetica 45 Light" panose="02000403000000020004" pitchFamily="2" charset="0"/>
                <a:hlinkClick r:id="rId3">
                  <a:extLst>
                    <a:ext uri="{A12FA001-AC4F-418D-AE19-62706E023703}">
                      <ahyp:hlinkClr xmlns:ahyp="http://schemas.microsoft.com/office/drawing/2018/hyperlinkcolor" val="tx"/>
                    </a:ext>
                  </a:extLst>
                </a:hlinkClick>
              </a:rPr>
              <a:t>Direttiva (UE) 2022/2555 </a:t>
            </a:r>
            <a:r>
              <a:rPr lang="it-IT" sz="2100" strike="noStrike" dirty="0">
                <a:solidFill>
                  <a:schemeClr val="tx1"/>
                </a:solidFill>
                <a:effectLst/>
                <a:latin typeface="Helvetica 45 Light" panose="02000403000000020004" pitchFamily="2" charset="0"/>
                <a:ea typeface="Helvetica 45 Light" panose="02000403000000020004" pitchFamily="2" charset="0"/>
              </a:rPr>
              <a:t>(Direttiva </a:t>
            </a:r>
            <a:r>
              <a:rPr lang="it-IT" sz="2100" u="none" strike="noStrike" dirty="0">
                <a:solidFill>
                  <a:srgbClr val="3D3D3D"/>
                </a:solidFill>
                <a:effectLst/>
                <a:latin typeface="Helvetica 45 Light" panose="02000403000000020004" pitchFamily="2" charset="0"/>
                <a:ea typeface="Helvetica 45 Light" panose="02000403000000020004" pitchFamily="2" charset="0"/>
              </a:rPr>
              <a:t>NIS2), relativa a misure per un livello comune elevato di </a:t>
            </a:r>
            <a:r>
              <a:rPr lang="it-IT" sz="2100" u="none" strike="noStrike" dirty="0" err="1">
                <a:solidFill>
                  <a:srgbClr val="3D3D3D"/>
                </a:solidFill>
                <a:effectLst/>
                <a:latin typeface="Helvetica 45 Light" panose="02000403000000020004" pitchFamily="2" charset="0"/>
                <a:ea typeface="Helvetica 45 Light" panose="02000403000000020004" pitchFamily="2" charset="0"/>
              </a:rPr>
              <a:t>cibersicurezza</a:t>
            </a:r>
            <a:r>
              <a:rPr lang="it-IT" sz="2100" u="none" strike="noStrike" dirty="0">
                <a:solidFill>
                  <a:srgbClr val="3D3D3D"/>
                </a:solidFill>
                <a:effectLst/>
                <a:latin typeface="Helvetica 45 Light" panose="02000403000000020004" pitchFamily="2" charset="0"/>
                <a:ea typeface="Helvetica 45 Light" panose="02000403000000020004" pitchFamily="2" charset="0"/>
              </a:rPr>
              <a:t> nell'Unione che ha abrogato e sostituito la Direttiva (UE) 2016/1148 NIS 1 </a:t>
            </a:r>
          </a:p>
          <a:p>
            <a:pPr marL="0" indent="0">
              <a:buFont typeface="Wingdings" panose="05000000000000000000" pitchFamily="2" charset="2"/>
              <a:buNone/>
            </a:pPr>
            <a:r>
              <a:rPr lang="it-IT" sz="2100" u="none" strike="noStrike" dirty="0">
                <a:solidFill>
                  <a:srgbClr val="3D3D3D"/>
                </a:solidFill>
                <a:effectLst/>
                <a:latin typeface="Helvetica 45 Light" panose="02000403000000020004" pitchFamily="2" charset="0"/>
                <a:ea typeface="Helvetica 45 Light" panose="02000403000000020004" pitchFamily="2" charset="0"/>
              </a:rPr>
              <a:t>La NIS 2 dovrà essere recepita dagli Stati membri entro il 17 Ottobre 2024 (21 MESI)</a:t>
            </a:r>
          </a:p>
          <a:p>
            <a:pPr marL="0" indent="0">
              <a:buFont typeface="Wingdings" panose="05000000000000000000" pitchFamily="2" charset="2"/>
              <a:buNone/>
            </a:pPr>
            <a:br>
              <a:rPr lang="it-IT" sz="2100" dirty="0">
                <a:latin typeface="Helvetica 45 Light" panose="02000403000000020004" pitchFamily="2" charset="0"/>
                <a:ea typeface="Helvetica 45 Light" panose="02000403000000020004" pitchFamily="2" charset="0"/>
              </a:rPr>
            </a:br>
            <a:r>
              <a:rPr lang="it-IT" sz="2100" u="none" strike="noStrike" dirty="0">
                <a:solidFill>
                  <a:srgbClr val="3F4A52"/>
                </a:solidFill>
                <a:effectLst/>
                <a:latin typeface="Helvetica 45 Light" panose="02000403000000020004" pitchFamily="2" charset="0"/>
                <a:ea typeface="Helvetica 45 Light" panose="02000403000000020004" pitchFamily="2" charset="0"/>
              </a:rPr>
              <a:t>La nuova normativa: </a:t>
            </a:r>
          </a:p>
          <a:p>
            <a:pPr algn="l">
              <a:buFont typeface="Arial" panose="020B0604020202020204" pitchFamily="34" charset="0"/>
              <a:buChar char="•"/>
            </a:pPr>
            <a:r>
              <a:rPr lang="it-IT" sz="2100" u="none" strike="noStrike" dirty="0">
                <a:solidFill>
                  <a:srgbClr val="3F4A52"/>
                </a:solidFill>
                <a:effectLst/>
                <a:latin typeface="Helvetica 45 Light" panose="02000403000000020004" pitchFamily="2" charset="0"/>
                <a:ea typeface="Helvetica 45 Light" panose="02000403000000020004" pitchFamily="2" charset="0"/>
              </a:rPr>
              <a:t>rafforzerà la gestione dei rischi e degli incidenti e la cooperazione</a:t>
            </a:r>
          </a:p>
          <a:p>
            <a:pPr algn="l">
              <a:buFont typeface="Arial" panose="020B0604020202020204" pitchFamily="34" charset="0"/>
              <a:buChar char="•"/>
            </a:pPr>
            <a:r>
              <a:rPr lang="it-IT" sz="2100" u="sng" strike="noStrike" dirty="0">
                <a:solidFill>
                  <a:srgbClr val="3F4A52"/>
                </a:solidFill>
                <a:effectLst/>
                <a:latin typeface="Helvetica 45 Light" panose="02000403000000020004" pitchFamily="2" charset="0"/>
                <a:ea typeface="Helvetica 45 Light" panose="02000403000000020004" pitchFamily="2" charset="0"/>
              </a:rPr>
              <a:t>amplierà l'ambito di applicazione delle norme</a:t>
            </a:r>
          </a:p>
          <a:p>
            <a:pPr marL="0" indent="0">
              <a:buFont typeface="Wingdings" panose="05000000000000000000" pitchFamily="2" charset="2"/>
              <a:buNone/>
            </a:pPr>
            <a:endParaRPr lang="it-IT" altLang="it-IT" dirty="0">
              <a:latin typeface="Helvetica 45 Light" panose="02000403000000020004" pitchFamily="2" charset="0"/>
              <a:ea typeface="Helvetica 45 Light" panose="02000403000000020004" pitchFamily="2" charset="0"/>
            </a:endParaRPr>
          </a:p>
        </p:txBody>
      </p:sp>
    </p:spTree>
    <p:extLst>
      <p:ext uri="{BB962C8B-B14F-4D97-AF65-F5344CB8AC3E}">
        <p14:creationId xmlns:p14="http://schemas.microsoft.com/office/powerpoint/2010/main" val="285868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6F012F1-287C-8A45-8C61-83DF08C8E65E}"/>
              </a:ext>
            </a:extLst>
          </p:cNvPr>
          <p:cNvSpPr>
            <a:spLocks noGrp="1"/>
          </p:cNvSpPr>
          <p:nvPr>
            <p:ph sz="half" idx="1"/>
          </p:nvPr>
        </p:nvSpPr>
        <p:spPr>
          <a:xfrm>
            <a:off x="419099" y="390157"/>
            <a:ext cx="11772901" cy="5910443"/>
          </a:xfrm>
        </p:spPr>
        <p:txBody>
          <a:bodyPr>
            <a:normAutofit fontScale="25000" lnSpcReduction="20000"/>
          </a:bodyPr>
          <a:lstStyle/>
          <a:p>
            <a:pPr algn="l"/>
            <a:endParaRPr lang="it-IT" sz="7200" dirty="0">
              <a:solidFill>
                <a:schemeClr val="tx1"/>
              </a:solidFill>
              <a:latin typeface="Helvetica 45 Light" panose="02000403000000020004" pitchFamily="2" charset="0"/>
              <a:ea typeface="Helvetica 45 Light" panose="02000403000000020004" pitchFamily="2" charset="0"/>
            </a:endParaRPr>
          </a:p>
          <a:p>
            <a:pPr marL="0" indent="0" algn="l">
              <a:buNone/>
            </a:pPr>
            <a:r>
              <a:rPr lang="it-IT" sz="7200" dirty="0">
                <a:solidFill>
                  <a:schemeClr val="tx1"/>
                </a:solidFill>
                <a:latin typeface="Helvetica 45 Light" panose="02000403000000020004" pitchFamily="2" charset="0"/>
                <a:ea typeface="Helvetica 45 Light" panose="02000403000000020004" pitchFamily="2" charset="0"/>
              </a:rPr>
              <a:t>Ampliamento degli attori cui si rivolge: operatori </a:t>
            </a:r>
            <a:r>
              <a:rPr lang="it-IT" sz="7200" u="none" strike="noStrike" dirty="0">
                <a:solidFill>
                  <a:schemeClr val="tx1"/>
                </a:solidFill>
                <a:effectLst/>
                <a:latin typeface="Helvetica 45 Light" panose="02000403000000020004" pitchFamily="2" charset="0"/>
                <a:ea typeface="Helvetica 45 Light" panose="02000403000000020004" pitchFamily="2" charset="0"/>
              </a:rPr>
              <a:t>in settori “ad alta criticità” (es. acque reflue, energia, </a:t>
            </a:r>
            <a:r>
              <a:rPr lang="it-IT" sz="7200" dirty="0">
                <a:solidFill>
                  <a:schemeClr val="tx1"/>
                </a:solidFill>
                <a:latin typeface="Helvetica 45 Light" panose="02000403000000020004" pitchFamily="2" charset="0"/>
                <a:ea typeface="Helvetica 45 Light" panose="02000403000000020004" pitchFamily="2" charset="0"/>
              </a:rPr>
              <a:t>trasporti, </a:t>
            </a:r>
            <a:r>
              <a:rPr lang="it-IT" sz="7200" u="none" strike="noStrike" dirty="0">
                <a:solidFill>
                  <a:schemeClr val="tx1"/>
                </a:solidFill>
                <a:effectLst/>
                <a:latin typeface="Helvetica 45 Light" panose="02000403000000020004" pitchFamily="2" charset="0"/>
                <a:ea typeface="Helvetica 45 Light" panose="02000403000000020004" pitchFamily="2" charset="0"/>
              </a:rPr>
              <a:t>gestione dei servizi TIC (business-to-business), pubblica amministrazione e spazio.)</a:t>
            </a:r>
          </a:p>
          <a:p>
            <a:pPr marL="0" indent="0" algn="l">
              <a:buNone/>
            </a:pPr>
            <a:r>
              <a:rPr lang="it-IT" sz="7200" u="none" strike="noStrike" dirty="0">
                <a:solidFill>
                  <a:schemeClr val="tx1"/>
                </a:solidFill>
                <a:effectLst/>
                <a:latin typeface="Helvetica 45 Light" panose="02000403000000020004" pitchFamily="2" charset="0"/>
                <a:ea typeface="Helvetica 45 Light" panose="02000403000000020004" pitchFamily="2" charset="0"/>
              </a:rPr>
              <a:t>“</a:t>
            </a:r>
            <a:r>
              <a:rPr lang="it-IT" sz="7200" dirty="0">
                <a:solidFill>
                  <a:schemeClr val="tx1"/>
                </a:solidFill>
                <a:latin typeface="Helvetica 45 Light" panose="02000403000000020004" pitchFamily="2" charset="0"/>
                <a:ea typeface="Helvetica 45 Light" panose="02000403000000020004" pitchFamily="2" charset="0"/>
              </a:rPr>
              <a:t>A</a:t>
            </a:r>
            <a:r>
              <a:rPr lang="it-IT" sz="7200" u="none" strike="noStrike" dirty="0">
                <a:solidFill>
                  <a:schemeClr val="tx1"/>
                </a:solidFill>
                <a:effectLst/>
                <a:latin typeface="Helvetica 45 Light" panose="02000403000000020004" pitchFamily="2" charset="0"/>
                <a:ea typeface="Helvetica 45 Light" panose="02000403000000020004" pitchFamily="2" charset="0"/>
              </a:rPr>
              <a:t>ltri settori critici”:</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i servizi postali e di corriere;</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la gestione dei rifiuti;</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la fabbricazione, la produzione e la distribuzione di sostanze chimiche;</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la produzione, la trasformazione e la distribuzione di alimenti;</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la fabbricazione di dispositivi medici e di dispositivi medico-diagnostici in vitro;</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la fabbricazione di computer e prodotti di elettronica e ottica;</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la fabbricazione di apparecchiature elettriche;</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la fabbricazione di macchinari e apparecchiature </a:t>
            </a:r>
            <a:r>
              <a:rPr lang="it-IT" sz="6400" u="none" strike="noStrike" dirty="0" err="1">
                <a:solidFill>
                  <a:schemeClr val="tx1"/>
                </a:solidFill>
                <a:effectLst/>
                <a:latin typeface="Helvetica 45 Light" panose="02000403000000020004" pitchFamily="2" charset="0"/>
                <a:ea typeface="Helvetica 45 Light" panose="02000403000000020004" pitchFamily="2" charset="0"/>
              </a:rPr>
              <a:t>n.c.a</a:t>
            </a:r>
            <a:r>
              <a:rPr lang="it-IT" sz="6400" u="none" strike="noStrike" dirty="0">
                <a:solidFill>
                  <a:schemeClr val="tx1"/>
                </a:solidFill>
                <a:effectLst/>
                <a:latin typeface="Helvetica 45 Light" panose="02000403000000020004" pitchFamily="2" charset="0"/>
                <a:ea typeface="Helvetica 45 Light" panose="02000403000000020004" pitchFamily="2" charset="0"/>
              </a:rPr>
              <a:t>.;</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la fabbricazione di autoveicoli, rimorchi e semirimorchi;</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la fabbricazione di altri specifici mezzi di trasporto;</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i fornitori di servizi digitali;</a:t>
            </a:r>
          </a:p>
          <a:p>
            <a:pPr algn="l">
              <a:buFont typeface="+mj-lt"/>
              <a:buAutoNum type="arabicPeriod"/>
            </a:pPr>
            <a:r>
              <a:rPr lang="it-IT" sz="6400" u="none" strike="noStrike" dirty="0">
                <a:solidFill>
                  <a:schemeClr val="tx1"/>
                </a:solidFill>
                <a:effectLst/>
                <a:latin typeface="Helvetica 45 Light" panose="02000403000000020004" pitchFamily="2" charset="0"/>
                <a:ea typeface="Helvetica 45 Light" panose="02000403000000020004" pitchFamily="2" charset="0"/>
              </a:rPr>
              <a:t>le organizzazioni di ricerca.</a:t>
            </a:r>
          </a:p>
          <a:p>
            <a:endParaRPr lang="it-IT" dirty="0">
              <a:solidFill>
                <a:schemeClr val="tx1"/>
              </a:solidFill>
              <a:latin typeface="Helvetica 45 Light" panose="02000403000000020004" pitchFamily="2" charset="0"/>
              <a:ea typeface="Helvetica 45 Light" panose="02000403000000020004" pitchFamily="2" charset="0"/>
            </a:endParaRPr>
          </a:p>
        </p:txBody>
      </p:sp>
    </p:spTree>
    <p:extLst>
      <p:ext uri="{BB962C8B-B14F-4D97-AF65-F5344CB8AC3E}">
        <p14:creationId xmlns:p14="http://schemas.microsoft.com/office/powerpoint/2010/main" val="3603588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FA8246B-C277-973C-D7B9-0AF8F38FB0E9}"/>
              </a:ext>
            </a:extLst>
          </p:cNvPr>
          <p:cNvSpPr>
            <a:spLocks noGrp="1"/>
          </p:cNvSpPr>
          <p:nvPr>
            <p:ph sz="half" idx="1"/>
          </p:nvPr>
        </p:nvSpPr>
        <p:spPr>
          <a:xfrm>
            <a:off x="331417" y="536577"/>
            <a:ext cx="11222038" cy="6321423"/>
          </a:xfrm>
        </p:spPr>
        <p:txBody>
          <a:bodyPr>
            <a:normAutofit fontScale="25000" lnSpcReduction="20000"/>
          </a:bodyPr>
          <a:lstStyle/>
          <a:p>
            <a:pPr marL="0" indent="0" algn="just">
              <a:buNone/>
            </a:pPr>
            <a:r>
              <a:rPr lang="it-IT" sz="1800" u="none" strike="noStrike" dirty="0">
                <a:solidFill>
                  <a:srgbClr val="616161"/>
                </a:solidFill>
                <a:effectLst/>
                <a:latin typeface="Helvetica 45 Light" panose="02000403000000020004" pitchFamily="2" charset="0"/>
                <a:ea typeface="Helvetica 45 Light" panose="02000403000000020004" pitchFamily="2" charset="0"/>
              </a:rPr>
              <a:t> </a:t>
            </a:r>
            <a:r>
              <a:rPr lang="it-IT" sz="7200" dirty="0">
                <a:solidFill>
                  <a:schemeClr val="tx1"/>
                </a:solidFill>
                <a:latin typeface="Helvetica 45 Light" panose="02000403000000020004" pitchFamily="2" charset="0"/>
                <a:ea typeface="Helvetica 45 Light" panose="02000403000000020004" pitchFamily="2" charset="0"/>
              </a:rPr>
              <a:t>I</a:t>
            </a:r>
            <a:r>
              <a:rPr lang="it-IT" sz="7200" u="none" strike="noStrike" dirty="0">
                <a:solidFill>
                  <a:schemeClr val="tx1"/>
                </a:solidFill>
                <a:effectLst/>
                <a:latin typeface="Helvetica 45 Light" panose="02000403000000020004" pitchFamily="2" charset="0"/>
                <a:ea typeface="Helvetica 45 Light" panose="02000403000000020004" pitchFamily="2" charset="0"/>
              </a:rPr>
              <a:t>ntroduzione di due nuove categorie di attori: “soggetti essenziali” (i.e. Pubbliche Amministrazioni, operatori del settore energia, sanità, banche, trasporti, acque) e “soggetti importanti” (i.e. soggetti operanti nel settore dei servizi postali, gestione dei rifiuti, chimica, agroalimentare)</a:t>
            </a:r>
          </a:p>
          <a:p>
            <a:pPr algn="just"/>
            <a:r>
              <a:rPr lang="it-IT" sz="7200" u="none" strike="noStrike" dirty="0">
                <a:solidFill>
                  <a:srgbClr val="FF0000"/>
                </a:solidFill>
                <a:effectLst/>
                <a:latin typeface="Helvetica 45 Light" panose="02000403000000020004" pitchFamily="2" charset="0"/>
                <a:ea typeface="Helvetica 45 Light" panose="02000403000000020004" pitchFamily="2" charset="0"/>
              </a:rPr>
              <a:t>Requisito dimensionale: tutti i soggetti di medie e grandi dimensioni che operano nei settori o forniscono servizi coperti dalla direttiva rientreranno nel suo campo di applicazione.</a:t>
            </a:r>
          </a:p>
          <a:p>
            <a:pPr algn="just"/>
            <a:r>
              <a:rPr lang="it-IT" sz="7200" u="none" strike="noStrike" dirty="0">
                <a:solidFill>
                  <a:schemeClr val="tx1"/>
                </a:solidFill>
                <a:effectLst/>
                <a:latin typeface="Helvetica 45 Light" panose="02000403000000020004" pitchFamily="2" charset="0"/>
                <a:ea typeface="Helvetica 45 Light" panose="02000403000000020004" pitchFamily="2" charset="0"/>
              </a:rPr>
              <a:t> in un’ottica di accountability gli Stati membri provvedono </a:t>
            </a:r>
            <a:r>
              <a:rPr lang="it-IT" sz="7200" u="none" strike="noStrike" dirty="0" err="1">
                <a:solidFill>
                  <a:schemeClr val="tx1"/>
                </a:solidFill>
                <a:effectLst/>
                <a:latin typeface="Helvetica 45 Light" panose="02000403000000020004" pitchFamily="2" charset="0"/>
                <a:ea typeface="Helvetica 45 Light" panose="02000403000000020004" pitchFamily="2" charset="0"/>
              </a:rPr>
              <a:t>affinchè</a:t>
            </a:r>
            <a:r>
              <a:rPr lang="it-IT" sz="7200" u="none" strike="noStrike" dirty="0">
                <a:solidFill>
                  <a:schemeClr val="tx1"/>
                </a:solidFill>
                <a:effectLst/>
                <a:latin typeface="Helvetica 45 Light" panose="02000403000000020004" pitchFamily="2" charset="0"/>
                <a:ea typeface="Helvetica 45 Light" panose="02000403000000020004" pitchFamily="2" charset="0"/>
              </a:rPr>
              <a:t> i soggetti essenziali e importanti adottino misure tecniche, operative ed organizzative adeguate e proporzionate per gestire i rischi posti alla sicurezza informatica e di rete , nonché per prevenire o ridurre al minimo l’impatto degli incidenti (</a:t>
            </a:r>
            <a:r>
              <a:rPr lang="it-IT" sz="7200" u="none" strike="noStrike" dirty="0" err="1">
                <a:solidFill>
                  <a:schemeClr val="tx1"/>
                </a:solidFill>
                <a:effectLst/>
                <a:latin typeface="Helvetica 45 Light" panose="02000403000000020004" pitchFamily="2" charset="0"/>
                <a:ea typeface="Helvetica 45 Light" panose="02000403000000020004" pitchFamily="2" charset="0"/>
              </a:rPr>
              <a:t>i.e.politiche</a:t>
            </a:r>
            <a:r>
              <a:rPr lang="it-IT" sz="7200" u="none" strike="noStrike" dirty="0">
                <a:solidFill>
                  <a:schemeClr val="tx1"/>
                </a:solidFill>
                <a:effectLst/>
                <a:latin typeface="Helvetica 45 Light" panose="02000403000000020004" pitchFamily="2" charset="0"/>
                <a:ea typeface="Helvetica 45 Light" panose="02000403000000020004" pitchFamily="2" charset="0"/>
              </a:rPr>
              <a:t> di analisi e sicurezza, gestione incidenti, continuità operativa, compliance nella supply chain)</a:t>
            </a:r>
          </a:p>
          <a:p>
            <a:r>
              <a:rPr lang="it-IT" sz="7200" strike="noStrike" dirty="0">
                <a:solidFill>
                  <a:schemeClr val="tx1"/>
                </a:solidFill>
                <a:effectLst/>
                <a:latin typeface="Helvetica 45 Light" panose="02000403000000020004" pitchFamily="2" charset="0"/>
                <a:ea typeface="Helvetica 45 Light" panose="02000403000000020004" pitchFamily="2" charset="0"/>
              </a:rPr>
              <a:t>Si prevede la rete europea di organizzazioni di collegamento per le crisi informatiche (</a:t>
            </a:r>
            <a:r>
              <a:rPr lang="it-IT" sz="7200" strike="noStrike" dirty="0">
                <a:solidFill>
                  <a:schemeClr val="tx1"/>
                </a:solidFill>
                <a:effectLst/>
                <a:latin typeface="Helvetica 45 Light" panose="02000403000000020004" pitchFamily="2" charset="0"/>
                <a:ea typeface="Helvetica 45 Light" panose="02000403000000020004" pitchFamily="2" charset="0"/>
                <a:hlinkClick r:id="rId2">
                  <a:extLst>
                    <a:ext uri="{A12FA001-AC4F-418D-AE19-62706E023703}">
                      <ahyp:hlinkClr xmlns:ahyp="http://schemas.microsoft.com/office/drawing/2018/hyperlinkcolor" val="tx"/>
                    </a:ext>
                  </a:extLst>
                </a:hlinkClick>
              </a:rPr>
              <a:t>EU-CyCLONe</a:t>
            </a:r>
            <a:r>
              <a:rPr lang="it-IT" sz="7200" strike="noStrike" dirty="0">
                <a:solidFill>
                  <a:schemeClr val="tx1"/>
                </a:solidFill>
                <a:effectLst/>
                <a:latin typeface="Helvetica 45 Light" panose="02000403000000020004" pitchFamily="2" charset="0"/>
                <a:ea typeface="Helvetica 45 Light" panose="02000403000000020004" pitchFamily="2" charset="0"/>
              </a:rPr>
              <a:t>), per una gestione coordinata degli incidenti di sicurezza informatica </a:t>
            </a:r>
            <a:r>
              <a:rPr lang="it-IT" sz="7200" u="none" strike="noStrike" dirty="0">
                <a:solidFill>
                  <a:schemeClr val="tx1"/>
                </a:solidFill>
                <a:effectLst/>
                <a:latin typeface="Helvetica 45 Light" panose="02000403000000020004" pitchFamily="2" charset="0"/>
                <a:ea typeface="Helvetica 45 Light" panose="02000403000000020004" pitchFamily="2" charset="0"/>
              </a:rPr>
              <a:t>su larga scala.</a:t>
            </a:r>
          </a:p>
          <a:p>
            <a:r>
              <a:rPr lang="it-IT" sz="7200" dirty="0">
                <a:solidFill>
                  <a:srgbClr val="FF0000"/>
                </a:solidFill>
                <a:latin typeface="Helvetica 45 Light" panose="02000403000000020004" pitchFamily="2" charset="0"/>
                <a:ea typeface="Helvetica 45 Light" panose="02000403000000020004" pitchFamily="2" charset="0"/>
              </a:rPr>
              <a:t>Inasprimento del sistema sanzionatorio</a:t>
            </a:r>
          </a:p>
          <a:p>
            <a:r>
              <a:rPr lang="it-IT" sz="7200" u="none" strike="noStrike" dirty="0">
                <a:solidFill>
                  <a:srgbClr val="FF0000"/>
                </a:solidFill>
                <a:effectLst/>
                <a:latin typeface="Helvetica 45 Light" panose="02000403000000020004" pitchFamily="2" charset="0"/>
                <a:ea typeface="Helvetica 45 Light" panose="02000403000000020004" pitchFamily="2" charset="0"/>
              </a:rPr>
              <a:t>i soggetti interessati da un “incidente significativo” devono notificare alle autorità competenti</a:t>
            </a:r>
          </a:p>
          <a:p>
            <a:r>
              <a:rPr lang="it-IT" sz="7200" dirty="0">
                <a:solidFill>
                  <a:srgbClr val="FF0000"/>
                </a:solidFill>
                <a:latin typeface="Helvetica 45 Light" panose="02000403000000020004" pitchFamily="2" charset="0"/>
                <a:ea typeface="Helvetica 45 Light" panose="02000403000000020004" pitchFamily="2" charset="0"/>
              </a:rPr>
              <a:t>Previsione misure di vigilanza (</a:t>
            </a:r>
            <a:r>
              <a:rPr lang="it-IT" sz="7200" u="none" strike="noStrike" dirty="0">
                <a:solidFill>
                  <a:srgbClr val="FF0000"/>
                </a:solidFill>
                <a:effectLst/>
                <a:latin typeface="Helvetica 45 Light" panose="02000403000000020004" pitchFamily="2" charset="0"/>
                <a:ea typeface="Helvetica 45 Light" panose="02000403000000020004" pitchFamily="2" charset="0"/>
              </a:rPr>
              <a:t>audit continuativi, scansioni di sicurezza, ispezioni in loco, richieste di informazioni)</a:t>
            </a:r>
          </a:p>
          <a:p>
            <a:r>
              <a:rPr lang="it-IT" sz="7200" u="none" strike="noStrike" dirty="0">
                <a:solidFill>
                  <a:srgbClr val="FF0000"/>
                </a:solidFill>
                <a:effectLst/>
                <a:latin typeface="Helvetica 45 Light" panose="02000403000000020004" pitchFamily="2" charset="0"/>
                <a:ea typeface="Helvetica 45 Light" panose="02000403000000020004" pitchFamily="2" charset="0"/>
              </a:rPr>
              <a:t>soggetti pubblici e privati dovranno recepire tali previsioni all’interno dei processi aziendali, ripensando i processi interni di cyber security, alla luce dei nuovi obiettivi e nuovi obblighi di sicurezza (aggiornare la governance e le procedure di sicurezza nell’azienda, formare il personale sulle politiche interne di sicurezza informatica).</a:t>
            </a:r>
          </a:p>
          <a:p>
            <a:endParaRPr lang="it-IT" sz="7200" u="none" strike="noStrike" dirty="0">
              <a:solidFill>
                <a:srgbClr val="FF0000"/>
              </a:solidFill>
              <a:effectLst/>
              <a:latin typeface="Helvetica 45 Light" panose="02000403000000020004" pitchFamily="2" charset="0"/>
              <a:ea typeface="Helvetica 45 Light" panose="02000403000000020004" pitchFamily="2" charset="0"/>
            </a:endParaRPr>
          </a:p>
          <a:p>
            <a:pPr algn="just"/>
            <a:endParaRPr lang="it-IT" sz="1800" dirty="0">
              <a:solidFill>
                <a:schemeClr val="tx1"/>
              </a:solidFill>
              <a:latin typeface="Helvetica 45 Light" panose="02000403000000020004" pitchFamily="2" charset="0"/>
              <a:ea typeface="Helvetica 45 Light" panose="02000403000000020004" pitchFamily="2" charset="0"/>
            </a:endParaRPr>
          </a:p>
        </p:txBody>
      </p:sp>
      <p:sp>
        <p:nvSpPr>
          <p:cNvPr id="6" name="Segnaposto numero diapositiva 5">
            <a:extLst>
              <a:ext uri="{FF2B5EF4-FFF2-40B4-BE49-F238E27FC236}">
                <a16:creationId xmlns:a16="http://schemas.microsoft.com/office/drawing/2014/main" id="{86949BAB-6364-0791-7368-8B06AF2D9516}"/>
              </a:ext>
            </a:extLst>
          </p:cNvPr>
          <p:cNvSpPr>
            <a:spLocks noGrp="1"/>
          </p:cNvSpPr>
          <p:nvPr>
            <p:ph type="sldNum" sz="quarter" idx="12"/>
          </p:nvPr>
        </p:nvSpPr>
        <p:spPr/>
        <p:txBody>
          <a:bodyPr/>
          <a:lstStyle/>
          <a:p>
            <a:fld id="{DD589A36-170F-7348-BCDB-23CF9D860473}" type="slidenum">
              <a:rPr lang="it-IT" smtClean="0"/>
              <a:t>23</a:t>
            </a:fld>
            <a:endParaRPr lang="it-IT"/>
          </a:p>
        </p:txBody>
      </p:sp>
    </p:spTree>
    <p:extLst>
      <p:ext uri="{BB962C8B-B14F-4D97-AF65-F5344CB8AC3E}">
        <p14:creationId xmlns:p14="http://schemas.microsoft.com/office/powerpoint/2010/main" val="189466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C5BF2E-AB19-1C30-5129-B24D1C7E35C4}"/>
              </a:ext>
            </a:extLst>
          </p:cNvPr>
          <p:cNvSpPr>
            <a:spLocks noGrp="1"/>
          </p:cNvSpPr>
          <p:nvPr>
            <p:ph type="title"/>
          </p:nvPr>
        </p:nvSpPr>
        <p:spPr/>
        <p:txBody>
          <a:bodyPr/>
          <a:lstStyle/>
          <a:p>
            <a:r>
              <a:rPr lang="it-IT" sz="2800" dirty="0">
                <a:latin typeface="Helvetica 45 Light" panose="02000403000000020004" pitchFamily="2" charset="0"/>
                <a:ea typeface="Helvetica 45 Light" panose="02000403000000020004" pitchFamily="2" charset="0"/>
              </a:rPr>
              <a:t>Conclusioni</a:t>
            </a:r>
          </a:p>
        </p:txBody>
      </p:sp>
      <p:sp>
        <p:nvSpPr>
          <p:cNvPr id="3" name="Segnaposto contenuto 2">
            <a:extLst>
              <a:ext uri="{FF2B5EF4-FFF2-40B4-BE49-F238E27FC236}">
                <a16:creationId xmlns:a16="http://schemas.microsoft.com/office/drawing/2014/main" id="{B6A75C08-DBC6-6221-D06A-B77F93438396}"/>
              </a:ext>
            </a:extLst>
          </p:cNvPr>
          <p:cNvSpPr>
            <a:spLocks noGrp="1"/>
          </p:cNvSpPr>
          <p:nvPr>
            <p:ph idx="1"/>
          </p:nvPr>
        </p:nvSpPr>
        <p:spPr/>
        <p:txBody>
          <a:bodyPr/>
          <a:lstStyle/>
          <a:p>
            <a:r>
              <a:rPr lang="it-IT" sz="1800" dirty="0">
                <a:effectLst/>
                <a:latin typeface="Helvetica 45 Light" panose="02000403000000020004" pitchFamily="2" charset="0"/>
                <a:ea typeface="Helvetica 45 Light" panose="02000403000000020004" pitchFamily="2" charset="0"/>
              </a:rPr>
              <a:t>Il rafforzamento delle competenze digitali, l’alfabetizzazione digitale,  lo sviluppo del capitale umano devono essere «la» </a:t>
            </a:r>
            <a:r>
              <a:rPr lang="it-IT" sz="1800" dirty="0" err="1">
                <a:effectLst/>
                <a:latin typeface="Helvetica 45 Light" panose="02000403000000020004" pitchFamily="2" charset="0"/>
                <a:ea typeface="Helvetica 45 Light" panose="02000403000000020004" pitchFamily="2" charset="0"/>
              </a:rPr>
              <a:t>priorita</a:t>
            </a:r>
            <a:r>
              <a:rPr lang="it-IT" sz="1800" dirty="0">
                <a:effectLst/>
                <a:latin typeface="Helvetica 45 Light" panose="02000403000000020004" pitchFamily="2" charset="0"/>
                <a:ea typeface="Helvetica 45 Light" panose="02000403000000020004" pitchFamily="2" charset="0"/>
              </a:rPr>
              <a:t>̀ per l'Italia, nell’ottica di una digitalizzazione inclusiva. </a:t>
            </a:r>
          </a:p>
          <a:p>
            <a:r>
              <a:rPr lang="it-IT" sz="1800" dirty="0">
                <a:latin typeface="Helvetica 45 Light" panose="02000403000000020004" pitchFamily="2" charset="0"/>
                <a:ea typeface="Helvetica 45 Light" panose="02000403000000020004" pitchFamily="2" charset="0"/>
                <a:cs typeface="Times New Roman" panose="02020603050405020304" pitchFamily="18" charset="0"/>
              </a:rPr>
              <a:t>A</a:t>
            </a:r>
            <a:r>
              <a:rPr lang="it-IT" sz="1800" dirty="0">
                <a:effectLst/>
                <a:latin typeface="Helvetica 45 Light" panose="02000403000000020004" pitchFamily="2" charset="0"/>
                <a:ea typeface="Helvetica 45 Light" panose="02000403000000020004" pitchFamily="2" charset="0"/>
                <a:cs typeface="Times New Roman" panose="02020603050405020304" pitchFamily="18" charset="0"/>
              </a:rPr>
              <a:t> prescindere dalla regolazione giuridica, la questione fondamentale della cybersecurity resta </a:t>
            </a:r>
            <a:r>
              <a:rPr lang="it-IT" sz="1800" u="sng" dirty="0">
                <a:effectLst/>
                <a:latin typeface="Helvetica 45 Light" panose="02000403000000020004" pitchFamily="2" charset="0"/>
                <a:ea typeface="Helvetica 45 Light" panose="02000403000000020004" pitchFamily="2" charset="0"/>
                <a:cs typeface="Times New Roman" panose="02020603050405020304" pitchFamily="18" charset="0"/>
              </a:rPr>
              <a:t>il fattore umano</a:t>
            </a:r>
            <a:r>
              <a:rPr lang="it-IT" sz="1800" dirty="0">
                <a:effectLst/>
                <a:latin typeface="Helvetica 45 Light" panose="02000403000000020004" pitchFamily="2" charset="0"/>
                <a:ea typeface="Helvetica 45 Light" panose="02000403000000020004" pitchFamily="2" charset="0"/>
                <a:cs typeface="Times New Roman" panose="02020603050405020304" pitchFamily="18" charset="0"/>
              </a:rPr>
              <a:t>: occorre una conoscenza di base sulla cybersecurity, occorre innalzare il livello di competenza non solo degli operatori del settore ma anche della società civile</a:t>
            </a:r>
          </a:p>
          <a:p>
            <a:r>
              <a:rPr lang="it-IT" sz="1800" dirty="0">
                <a:latin typeface="Helvetica 45 Light" panose="02000403000000020004" pitchFamily="2" charset="0"/>
                <a:ea typeface="Helvetica 45 Light" panose="02000403000000020004" pitchFamily="2" charset="0"/>
                <a:cs typeface="Times New Roman" panose="02020603050405020304" pitchFamily="18" charset="0"/>
              </a:rPr>
              <a:t>Pe</a:t>
            </a:r>
            <a:r>
              <a:rPr lang="it-IT" sz="1800" dirty="0">
                <a:effectLst/>
                <a:latin typeface="Helvetica 45 Light" panose="02000403000000020004" pitchFamily="2" charset="0"/>
                <a:ea typeface="Helvetica 45 Light" panose="02000403000000020004" pitchFamily="2" charset="0"/>
                <a:cs typeface="Times New Roman" panose="02020603050405020304" pitchFamily="18" charset="0"/>
              </a:rPr>
              <a:t>r fare questo occorre una collaborazione continuativa, una cooperazione tra livelli di governo regionali e locali, università  </a:t>
            </a:r>
            <a:r>
              <a:rPr lang="it-IT" sz="1800">
                <a:effectLst/>
                <a:latin typeface="Helvetica 45 Light" panose="02000403000000020004" pitchFamily="2" charset="0"/>
                <a:ea typeface="Helvetica 45 Light" panose="02000403000000020004" pitchFamily="2" charset="0"/>
                <a:cs typeface="Times New Roman" panose="02020603050405020304" pitchFamily="18" charset="0"/>
              </a:rPr>
              <a:t>e Agenzia </a:t>
            </a:r>
            <a:r>
              <a:rPr lang="it-IT" sz="1800" dirty="0">
                <a:latin typeface="Helvetica 45 Light" panose="02000403000000020004" pitchFamily="2" charset="0"/>
                <a:ea typeface="Helvetica 45 Light" panose="02000403000000020004" pitchFamily="2" charset="0"/>
                <a:cs typeface="Times New Roman" panose="02020603050405020304" pitchFamily="18" charset="0"/>
              </a:rPr>
              <a:t>N</a:t>
            </a:r>
            <a:r>
              <a:rPr lang="it-IT" sz="1800">
                <a:effectLst/>
                <a:latin typeface="Helvetica 45 Light" panose="02000403000000020004" pitchFamily="2" charset="0"/>
                <a:ea typeface="Helvetica 45 Light" panose="02000403000000020004" pitchFamily="2" charset="0"/>
                <a:cs typeface="Times New Roman" panose="02020603050405020304" pitchFamily="18" charset="0"/>
              </a:rPr>
              <a:t>azionale per Cybersicurezza </a:t>
            </a:r>
            <a:r>
              <a:rPr lang="it-IT" sz="1800" dirty="0">
                <a:effectLst/>
                <a:latin typeface="Helvetica 45 Light" panose="02000403000000020004" pitchFamily="2" charset="0"/>
                <a:ea typeface="Helvetica 45 Light" panose="02000403000000020004" pitchFamily="2" charset="0"/>
                <a:cs typeface="Times New Roman" panose="02020603050405020304" pitchFamily="18" charset="0"/>
              </a:rPr>
              <a:t>per innalzare la conoscenza in materia di digitale, secondo una governance olistica.</a:t>
            </a:r>
          </a:p>
          <a:p>
            <a:r>
              <a:rPr lang="it-IT" sz="1800" dirty="0">
                <a:latin typeface="Helvetica 45 Light" panose="02000403000000020004" pitchFamily="2" charset="0"/>
                <a:ea typeface="Helvetica 45 Light" panose="02000403000000020004" pitchFamily="2" charset="0"/>
                <a:cs typeface="Times New Roman" panose="02020603050405020304" pitchFamily="18" charset="0"/>
              </a:rPr>
              <a:t>La</a:t>
            </a:r>
            <a:r>
              <a:rPr lang="it-IT" sz="1800" dirty="0">
                <a:effectLst/>
                <a:latin typeface="Helvetica 45 Light" panose="02000403000000020004" pitchFamily="2" charset="0"/>
                <a:ea typeface="Helvetica 45 Light" panose="02000403000000020004" pitchFamily="2" charset="0"/>
                <a:cs typeface="Times New Roman" panose="02020603050405020304" pitchFamily="18" charset="0"/>
              </a:rPr>
              <a:t> costante interazione tra attori pubblici e privati, inoltre, favorirebbe la condivisione di conoscenze, soluzioni tecniche e buone prassi, contribuendo in una logica bottom up alla determinazione di linee guida e decisioni strategiche in  materia</a:t>
            </a:r>
          </a:p>
          <a:p>
            <a:pPr marL="0" indent="0">
              <a:buNone/>
            </a:pPr>
            <a:endParaRPr lang="it-IT" sz="1800" dirty="0">
              <a:effectLst/>
              <a:latin typeface="Helvetica 45 Light" panose="02000403000000020004" pitchFamily="2" charset="0"/>
              <a:ea typeface="Helvetica 45 Light" panose="02000403000000020004" pitchFamily="2" charset="0"/>
            </a:endParaRPr>
          </a:p>
        </p:txBody>
      </p:sp>
      <p:sp>
        <p:nvSpPr>
          <p:cNvPr id="5" name="Segnaposto numero diapositiva 4">
            <a:extLst>
              <a:ext uri="{FF2B5EF4-FFF2-40B4-BE49-F238E27FC236}">
                <a16:creationId xmlns:a16="http://schemas.microsoft.com/office/drawing/2014/main" id="{EA349D86-158E-59CA-C082-A143B920E495}"/>
              </a:ext>
            </a:extLst>
          </p:cNvPr>
          <p:cNvSpPr>
            <a:spLocks noGrp="1"/>
          </p:cNvSpPr>
          <p:nvPr>
            <p:ph type="sldNum" sz="quarter" idx="12"/>
          </p:nvPr>
        </p:nvSpPr>
        <p:spPr/>
        <p:txBody>
          <a:bodyPr/>
          <a:lstStyle/>
          <a:p>
            <a:fld id="{DD589A36-170F-7348-BCDB-23CF9D860473}" type="slidenum">
              <a:rPr lang="it-IT" smtClean="0"/>
              <a:t>24</a:t>
            </a:fld>
            <a:endParaRPr lang="it-IT"/>
          </a:p>
        </p:txBody>
      </p:sp>
    </p:spTree>
    <p:extLst>
      <p:ext uri="{BB962C8B-B14F-4D97-AF65-F5344CB8AC3E}">
        <p14:creationId xmlns:p14="http://schemas.microsoft.com/office/powerpoint/2010/main" val="111758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Lavoro agile (alias Smart Working), cos'è? - LA DIVINA CARRIERA">
            <a:extLst>
              <a:ext uri="{FF2B5EF4-FFF2-40B4-BE49-F238E27FC236}">
                <a16:creationId xmlns:a16="http://schemas.microsoft.com/office/drawing/2014/main" id="{24A063AB-F925-57F9-C60B-F3A8AC0FAB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913"/>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Troppe ore davanti a smartphone e tablet: più distratti, già a 3 anni - la  Repubblica">
            <a:extLst>
              <a:ext uri="{FF2B5EF4-FFF2-40B4-BE49-F238E27FC236}">
                <a16:creationId xmlns:a16="http://schemas.microsoft.com/office/drawing/2014/main" id="{482707B8-7A25-56DA-BD0F-17B39557E7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0" r="11019" b="-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La pandemia cambia anche il web: in un anno 6.615 siti dedicati al Covid -  Il Sole 24 ORE">
            <a:extLst>
              <a:ext uri="{FF2B5EF4-FFF2-40B4-BE49-F238E27FC236}">
                <a16:creationId xmlns:a16="http://schemas.microsoft.com/office/drawing/2014/main" id="{CDD37FE4-CDBD-0C25-4709-F6CDE6C320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45" r="15795" b="-3"/>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75" name="Freeform: Shape 2074">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7" name="Freeform: Shape 2076">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90D27B2-69C9-C4E2-1799-AB35FC226CBF}"/>
              </a:ext>
            </a:extLst>
          </p:cNvPr>
          <p:cNvSpPr>
            <a:spLocks noGrp="1"/>
          </p:cNvSpPr>
          <p:nvPr>
            <p:ph type="title"/>
          </p:nvPr>
        </p:nvSpPr>
        <p:spPr>
          <a:xfrm>
            <a:off x="382220" y="1402912"/>
            <a:ext cx="2807208" cy="1325563"/>
          </a:xfrm>
        </p:spPr>
        <p:txBody>
          <a:bodyPr vert="horz" lIns="91440" tIns="45720" rIns="91440" bIns="45720" rtlCol="0" anchor="ctr">
            <a:noAutofit/>
          </a:bodyPr>
          <a:lstStyle/>
          <a:p>
            <a:br>
              <a:rPr lang="en-US" sz="2400" kern="1200" dirty="0">
                <a:solidFill>
                  <a:schemeClr val="tx1"/>
                </a:solidFill>
                <a:latin typeface="Helvetica 35 Thin" panose="020B0403020202020204" pitchFamily="34" charset="0"/>
                <a:ea typeface="Helvetica 35 Thin" panose="020B0403020202020204" pitchFamily="34" charset="0"/>
                <a:cs typeface="+mj-cs"/>
              </a:rPr>
            </a:br>
            <a:br>
              <a:rPr lang="en-US" sz="2400" kern="1200" dirty="0">
                <a:solidFill>
                  <a:schemeClr val="tx1"/>
                </a:solidFill>
                <a:latin typeface="Helvetica 35 Thin" panose="020B0403020202020204" pitchFamily="34" charset="0"/>
                <a:ea typeface="Helvetica 35 Thin" panose="020B0403020202020204" pitchFamily="34" charset="0"/>
                <a:cs typeface="+mj-cs"/>
              </a:rPr>
            </a:br>
            <a:br>
              <a:rPr lang="en-US" sz="2400" kern="1200" dirty="0">
                <a:solidFill>
                  <a:schemeClr val="tx1"/>
                </a:solidFill>
                <a:latin typeface="Helvetica 35 Thin" panose="020B0403020202020204" pitchFamily="34" charset="0"/>
                <a:ea typeface="Helvetica 35 Thin" panose="020B0403020202020204" pitchFamily="34" charset="0"/>
                <a:cs typeface="+mj-cs"/>
              </a:rPr>
            </a:br>
            <a:r>
              <a:rPr lang="en-US" sz="3600" i="1" kern="1200" dirty="0" err="1">
                <a:solidFill>
                  <a:schemeClr val="tx1"/>
                </a:solidFill>
                <a:latin typeface="Helvetica 36 Thin" panose="020B0403020202020204" pitchFamily="34" charset="0"/>
                <a:ea typeface="Helvetica 36 Thin" panose="020B0403020202020204" pitchFamily="34" charset="0"/>
                <a:cs typeface="+mj-cs"/>
              </a:rPr>
              <a:t>Pandemia</a:t>
            </a:r>
            <a:endParaRPr lang="en-US" sz="3600" i="1" kern="1200" dirty="0">
              <a:solidFill>
                <a:schemeClr val="tx1"/>
              </a:solidFill>
              <a:latin typeface="Helvetica 36 Thin" panose="020B0403020202020204" pitchFamily="34" charset="0"/>
              <a:ea typeface="Helvetica 36 Thin" panose="020B0403020202020204" pitchFamily="34" charset="0"/>
              <a:cs typeface="+mj-cs"/>
            </a:endParaRPr>
          </a:p>
        </p:txBody>
      </p:sp>
      <p:sp>
        <p:nvSpPr>
          <p:cNvPr id="2079" name="Rectangle 2078">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1" name="Rectangle 2080">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FFCCB966-E1D2-1C89-FC57-748901983F64}"/>
              </a:ext>
            </a:extLst>
          </p:cNvPr>
          <p:cNvSpPr txBox="1"/>
          <p:nvPr/>
        </p:nvSpPr>
        <p:spPr>
          <a:xfrm>
            <a:off x="335685" y="3348721"/>
            <a:ext cx="2807208" cy="3922776"/>
          </a:xfrm>
          <a:prstGeom prst="rect">
            <a:avLst/>
          </a:prstGeom>
        </p:spPr>
        <p:txBody>
          <a:bodyPr vert="horz" lIns="91440" tIns="45720" rIns="91440" bIns="45720" rtlCol="0">
            <a:normAutofit/>
          </a:bodyPr>
          <a:lstStyle/>
          <a:p>
            <a:pPr>
              <a:lnSpc>
                <a:spcPct val="90000"/>
              </a:lnSpc>
              <a:spcAft>
                <a:spcPts val="600"/>
              </a:spcAft>
            </a:pPr>
            <a:endParaRPr lang="en-US" sz="2400" dirty="0"/>
          </a:p>
          <a:p>
            <a:pPr>
              <a:lnSpc>
                <a:spcPct val="90000"/>
              </a:lnSpc>
              <a:spcAft>
                <a:spcPts val="600"/>
              </a:spcAft>
            </a:pPr>
            <a:r>
              <a:rPr lang="en-US" sz="2400" dirty="0">
                <a:latin typeface="Helvetica 35 Thin" panose="020B0403020202020204" pitchFamily="34" charset="0"/>
                <a:ea typeface="Helvetica 35 Thin" panose="020B0403020202020204" pitchFamily="34" charset="0"/>
              </a:rPr>
              <a:t>Senza accesso </a:t>
            </a:r>
            <a:r>
              <a:rPr lang="en-US" sz="2400" dirty="0" err="1">
                <a:latin typeface="Helvetica 35 Thin" panose="020B0403020202020204" pitchFamily="34" charset="0"/>
                <a:ea typeface="Helvetica 35 Thin" panose="020B0403020202020204" pitchFamily="34" charset="0"/>
              </a:rPr>
              <a:t>alla</a:t>
            </a:r>
            <a:r>
              <a:rPr lang="en-US" sz="2400" dirty="0">
                <a:latin typeface="Helvetica 35 Thin" panose="020B0403020202020204" pitchFamily="34" charset="0"/>
                <a:ea typeface="Helvetica 35 Thin" panose="020B0403020202020204" pitchFamily="34" charset="0"/>
              </a:rPr>
              <a:t> </a:t>
            </a:r>
            <a:r>
              <a:rPr lang="en-US" sz="2400" dirty="0" err="1">
                <a:latin typeface="Helvetica 35 Thin" panose="020B0403020202020204" pitchFamily="34" charset="0"/>
                <a:ea typeface="Helvetica 35 Thin" panose="020B0403020202020204" pitchFamily="34" charset="0"/>
              </a:rPr>
              <a:t>tecnologia</a:t>
            </a:r>
            <a:r>
              <a:rPr lang="en-US" sz="2400" dirty="0">
                <a:latin typeface="Helvetica 35 Thin" panose="020B0403020202020204" pitchFamily="34" charset="0"/>
                <a:ea typeface="Helvetica 35 Thin" panose="020B0403020202020204" pitchFamily="34" charset="0"/>
              </a:rPr>
              <a:t> non </a:t>
            </a:r>
            <a:r>
              <a:rPr lang="en-US" sz="2400" dirty="0" err="1">
                <a:latin typeface="Helvetica 35 Thin" panose="020B0403020202020204" pitchFamily="34" charset="0"/>
                <a:ea typeface="Helvetica 35 Thin" panose="020B0403020202020204" pitchFamily="34" charset="0"/>
              </a:rPr>
              <a:t>sono</a:t>
            </a:r>
            <a:r>
              <a:rPr lang="en-US" sz="2400" dirty="0">
                <a:latin typeface="Helvetica 35 Thin" panose="020B0403020202020204" pitchFamily="34" charset="0"/>
                <a:ea typeface="Helvetica 35 Thin" panose="020B0403020202020204" pitchFamily="34" charset="0"/>
              </a:rPr>
              <a:t> </a:t>
            </a:r>
            <a:r>
              <a:rPr lang="en-US" sz="2400" dirty="0" err="1">
                <a:latin typeface="Helvetica 35 Thin" panose="020B0403020202020204" pitchFamily="34" charset="0"/>
                <a:ea typeface="Helvetica 35 Thin" panose="020B0403020202020204" pitchFamily="34" charset="0"/>
              </a:rPr>
              <a:t>più</a:t>
            </a:r>
            <a:r>
              <a:rPr lang="en-US" sz="2400" dirty="0">
                <a:latin typeface="Helvetica 35 Thin" panose="020B0403020202020204" pitchFamily="34" charset="0"/>
                <a:ea typeface="Helvetica 35 Thin" panose="020B0403020202020204" pitchFamily="34" charset="0"/>
              </a:rPr>
              <a:t> </a:t>
            </a:r>
            <a:r>
              <a:rPr lang="en-US" sz="2400" dirty="0" err="1">
                <a:latin typeface="Helvetica 35 Thin" panose="020B0403020202020204" pitchFamily="34" charset="0"/>
                <a:ea typeface="Helvetica 35 Thin" panose="020B0403020202020204" pitchFamily="34" charset="0"/>
              </a:rPr>
              <a:t>garantiti</a:t>
            </a:r>
            <a:r>
              <a:rPr lang="en-US" sz="2400" dirty="0">
                <a:latin typeface="Helvetica 35 Thin" panose="020B0403020202020204" pitchFamily="34" charset="0"/>
                <a:ea typeface="Helvetica 35 Thin" panose="020B0403020202020204" pitchFamily="34" charset="0"/>
              </a:rPr>
              <a:t> </a:t>
            </a:r>
            <a:r>
              <a:rPr lang="en-US" sz="2400" dirty="0" err="1">
                <a:latin typeface="Helvetica 35 Thin" panose="020B0403020202020204" pitchFamily="34" charset="0"/>
                <a:ea typeface="Helvetica 35 Thin" panose="020B0403020202020204" pitchFamily="34" charset="0"/>
              </a:rPr>
              <a:t>beni</a:t>
            </a:r>
            <a:r>
              <a:rPr lang="en-US" sz="2400" dirty="0">
                <a:latin typeface="Helvetica 35 Thin" panose="020B0403020202020204" pitchFamily="34" charset="0"/>
                <a:ea typeface="Helvetica 35 Thin" panose="020B0403020202020204" pitchFamily="34" charset="0"/>
              </a:rPr>
              <a:t> </a:t>
            </a:r>
            <a:r>
              <a:rPr lang="en-US" sz="2400" dirty="0" err="1">
                <a:latin typeface="Helvetica 35 Thin" panose="020B0403020202020204" pitchFamily="34" charset="0"/>
                <a:ea typeface="Helvetica 35 Thin" panose="020B0403020202020204" pitchFamily="34" charset="0"/>
              </a:rPr>
              <a:t>fondamentali</a:t>
            </a:r>
            <a:r>
              <a:rPr lang="en-US" sz="2400" dirty="0">
                <a:latin typeface="Helvetica 35 Thin" panose="020B0403020202020204" pitchFamily="34" charset="0"/>
                <a:ea typeface="Helvetica 35 Thin" panose="020B0403020202020204" pitchFamily="34" charset="0"/>
              </a:rPr>
              <a:t> </a:t>
            </a:r>
            <a:r>
              <a:rPr lang="en-US" sz="2400" dirty="0" err="1">
                <a:latin typeface="Helvetica 35 Thin" panose="020B0403020202020204" pitchFamily="34" charset="0"/>
                <a:ea typeface="Helvetica 35 Thin" panose="020B0403020202020204" pitchFamily="34" charset="0"/>
              </a:rPr>
              <a:t>quali</a:t>
            </a:r>
            <a:r>
              <a:rPr lang="en-US" sz="2400" dirty="0">
                <a:latin typeface="Helvetica 35 Thin" panose="020B0403020202020204" pitchFamily="34" charset="0"/>
                <a:ea typeface="Helvetica 35 Thin" panose="020B0403020202020204" pitchFamily="34" charset="0"/>
              </a:rPr>
              <a:t>: </a:t>
            </a:r>
            <a:r>
              <a:rPr lang="en-US" sz="2400" dirty="0" err="1">
                <a:latin typeface="Helvetica 35 Thin" panose="020B0403020202020204" pitchFamily="34" charset="0"/>
                <a:ea typeface="Helvetica 35 Thin" panose="020B0403020202020204" pitchFamily="34" charset="0"/>
              </a:rPr>
              <a:t>educazione</a:t>
            </a:r>
            <a:r>
              <a:rPr lang="en-US" sz="2400" dirty="0">
                <a:latin typeface="Helvetica 35 Thin" panose="020B0403020202020204" pitchFamily="34" charset="0"/>
                <a:ea typeface="Helvetica 35 Thin" panose="020B0403020202020204" pitchFamily="34" charset="0"/>
              </a:rPr>
              <a:t>, salute e </a:t>
            </a:r>
            <a:r>
              <a:rPr lang="en-US" sz="2400" dirty="0" err="1">
                <a:latin typeface="Helvetica 35 Thin" panose="020B0403020202020204" pitchFamily="34" charset="0"/>
                <a:ea typeface="Helvetica 35 Thin" panose="020B0403020202020204" pitchFamily="34" charset="0"/>
              </a:rPr>
              <a:t>lavoro</a:t>
            </a:r>
            <a:endParaRPr lang="en-US" sz="2400" dirty="0">
              <a:latin typeface="Helvetica 35 Thin" panose="020B0403020202020204" pitchFamily="34" charset="0"/>
              <a:ea typeface="Helvetica 35 Thin" panose="020B0403020202020204" pitchFamily="34" charset="0"/>
            </a:endParaRPr>
          </a:p>
        </p:txBody>
      </p:sp>
      <p:pic>
        <p:nvPicPr>
          <p:cNvPr id="2054" name="Picture 6" descr="APP “Immuni” | Comune di Pontassieve">
            <a:extLst>
              <a:ext uri="{FF2B5EF4-FFF2-40B4-BE49-F238E27FC236}">
                <a16:creationId xmlns:a16="http://schemas.microsoft.com/office/drawing/2014/main" id="{59E7F616-E563-0C6D-7685-364F7D48F3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7897" b="1"/>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5" name="Segnaposto numero diapositiva 4">
            <a:extLst>
              <a:ext uri="{FF2B5EF4-FFF2-40B4-BE49-F238E27FC236}">
                <a16:creationId xmlns:a16="http://schemas.microsoft.com/office/drawing/2014/main" id="{40956984-93FF-CDBC-58C8-75E72607EF49}"/>
              </a:ext>
            </a:extLst>
          </p:cNvPr>
          <p:cNvSpPr>
            <a:spLocks noGrp="1"/>
          </p:cNvSpPr>
          <p:nvPr>
            <p:ph type="sldNum" sz="quarter" idx="12"/>
          </p:nvPr>
        </p:nvSpPr>
        <p:spPr>
          <a:xfrm>
            <a:off x="9001658" y="6356350"/>
            <a:ext cx="2743200" cy="365125"/>
          </a:xfrm>
        </p:spPr>
        <p:txBody>
          <a:bodyPr vert="horz" lIns="91440" tIns="45720" rIns="91440" bIns="45720" rtlCol="0" anchor="ctr">
            <a:normAutofit/>
          </a:bodyPr>
          <a:lstStyle/>
          <a:p>
            <a:pPr>
              <a:spcAft>
                <a:spcPts val="600"/>
              </a:spcAft>
            </a:pPr>
            <a:fld id="{DD589A36-170F-7348-BCDB-23CF9D860473}" type="slidenum">
              <a:rPr lang="en-US" sz="1200">
                <a:solidFill>
                  <a:schemeClr val="bg1"/>
                </a:solidFill>
                <a:latin typeface="+mn-lt"/>
                <a:ea typeface="+mn-ea"/>
                <a:cs typeface="+mn-cs"/>
              </a:rPr>
              <a:pPr>
                <a:spcAft>
                  <a:spcPts val="600"/>
                </a:spcAft>
              </a:pPr>
              <a:t>3</a:t>
            </a:fld>
            <a:endParaRPr lang="en-US" sz="1200">
              <a:solidFill>
                <a:schemeClr val="bg1"/>
              </a:solidFill>
              <a:latin typeface="+mn-lt"/>
              <a:ea typeface="+mn-ea"/>
              <a:cs typeface="+mn-cs"/>
            </a:endParaRPr>
          </a:p>
        </p:txBody>
      </p:sp>
      <p:sp>
        <p:nvSpPr>
          <p:cNvPr id="3" name="Titolo 1">
            <a:extLst>
              <a:ext uri="{FF2B5EF4-FFF2-40B4-BE49-F238E27FC236}">
                <a16:creationId xmlns:a16="http://schemas.microsoft.com/office/drawing/2014/main" id="{394D5F57-6AF5-5AC8-633A-C5EAAD4809C7}"/>
              </a:ext>
            </a:extLst>
          </p:cNvPr>
          <p:cNvSpPr txBox="1">
            <a:spLocks/>
          </p:cNvSpPr>
          <p:nvPr/>
        </p:nvSpPr>
        <p:spPr>
          <a:xfrm>
            <a:off x="452628" y="1440656"/>
            <a:ext cx="280720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600" b="0" i="0" kern="1200">
                <a:solidFill>
                  <a:srgbClr val="003A70"/>
                </a:solidFill>
                <a:latin typeface="Luiss Sans" pitchFamily="2" charset="0"/>
                <a:ea typeface="Luiss Sans" pitchFamily="2" charset="0"/>
                <a:cs typeface="Luiss Sans" pitchFamily="2" charset="0"/>
              </a:defRPr>
            </a:lvl1pPr>
          </a:lstStyle>
          <a:p>
            <a:br>
              <a:rPr lang="en-US" sz="2400" dirty="0">
                <a:solidFill>
                  <a:schemeClr val="tx1"/>
                </a:solidFill>
                <a:latin typeface="Helvetica 35 Thin" panose="020B0403020202020204" pitchFamily="34" charset="0"/>
                <a:ea typeface="Helvetica 35 Thin" panose="020B0403020202020204" pitchFamily="34" charset="0"/>
                <a:cs typeface="+mj-cs"/>
              </a:rPr>
            </a:br>
            <a:br>
              <a:rPr lang="en-US" sz="2400" dirty="0">
                <a:solidFill>
                  <a:schemeClr val="tx1"/>
                </a:solidFill>
                <a:latin typeface="Helvetica 35 Thin" panose="020B0403020202020204" pitchFamily="34" charset="0"/>
                <a:ea typeface="Helvetica 35 Thin" panose="020B0403020202020204" pitchFamily="34" charset="0"/>
                <a:cs typeface="+mj-cs"/>
              </a:rPr>
            </a:br>
            <a:br>
              <a:rPr lang="en-US" sz="2400" dirty="0">
                <a:solidFill>
                  <a:schemeClr val="tx1"/>
                </a:solidFill>
                <a:latin typeface="Helvetica 35 Thin" panose="020B0403020202020204" pitchFamily="34" charset="0"/>
                <a:ea typeface="Helvetica 35 Thin" panose="020B0403020202020204" pitchFamily="34" charset="0"/>
                <a:cs typeface="+mj-cs"/>
              </a:rPr>
            </a:br>
            <a:endParaRPr lang="en-US" sz="3600" dirty="0">
              <a:solidFill>
                <a:schemeClr val="tx1"/>
              </a:solidFill>
              <a:latin typeface="Helvetica 35 Thin" panose="020B0403020202020204" pitchFamily="34" charset="0"/>
              <a:ea typeface="Helvetica 35 Thin" panose="020B0403020202020204" pitchFamily="34" charset="0"/>
              <a:cs typeface="+mj-cs"/>
            </a:endParaRPr>
          </a:p>
        </p:txBody>
      </p:sp>
      <p:sp>
        <p:nvSpPr>
          <p:cNvPr id="7" name="CasellaDiTesto 6">
            <a:extLst>
              <a:ext uri="{FF2B5EF4-FFF2-40B4-BE49-F238E27FC236}">
                <a16:creationId xmlns:a16="http://schemas.microsoft.com/office/drawing/2014/main" id="{5655EF0E-9EC9-F67C-26EE-5924F15FEBC4}"/>
              </a:ext>
            </a:extLst>
          </p:cNvPr>
          <p:cNvSpPr txBox="1"/>
          <p:nvPr/>
        </p:nvSpPr>
        <p:spPr>
          <a:xfrm>
            <a:off x="335684" y="362289"/>
            <a:ext cx="2924151" cy="1200329"/>
          </a:xfrm>
          <a:prstGeom prst="rect">
            <a:avLst/>
          </a:prstGeom>
          <a:noFill/>
        </p:spPr>
        <p:txBody>
          <a:bodyPr wrap="square" rtlCol="0">
            <a:spAutoFit/>
          </a:bodyPr>
          <a:lstStyle/>
          <a:p>
            <a:r>
              <a:rPr lang="en-US" sz="1800" kern="1200" dirty="0" err="1">
                <a:solidFill>
                  <a:schemeClr val="tx1"/>
                </a:solidFill>
                <a:latin typeface="Helvetica 35 Thin" panose="020B0403020202020204" pitchFamily="34" charset="0"/>
                <a:ea typeface="Helvetica 35 Thin" panose="020B0403020202020204" pitchFamily="34" charset="0"/>
                <a:cs typeface="+mj-cs"/>
              </a:rPr>
              <a:t>Quando</a:t>
            </a:r>
            <a:r>
              <a:rPr lang="en-US" sz="1800" kern="1200" dirty="0">
                <a:solidFill>
                  <a:schemeClr val="tx1"/>
                </a:solidFill>
                <a:latin typeface="Helvetica 35 Thin" panose="020B0403020202020204" pitchFamily="34" charset="0"/>
                <a:ea typeface="Helvetica 35 Thin" panose="020B0403020202020204" pitchFamily="34" charset="0"/>
                <a:cs typeface="+mj-cs"/>
              </a:rPr>
              <a:t> ci </a:t>
            </a:r>
            <a:r>
              <a:rPr lang="en-US" sz="1800" kern="1200" dirty="0" err="1">
                <a:solidFill>
                  <a:schemeClr val="tx1"/>
                </a:solidFill>
                <a:latin typeface="Helvetica 35 Thin" panose="020B0403020202020204" pitchFamily="34" charset="0"/>
                <a:ea typeface="Helvetica 35 Thin" panose="020B0403020202020204" pitchFamily="34" charset="0"/>
                <a:cs typeface="+mj-cs"/>
              </a:rPr>
              <a:t>siamo</a:t>
            </a:r>
            <a:r>
              <a:rPr lang="en-US" sz="1800" kern="1200" dirty="0">
                <a:solidFill>
                  <a:schemeClr val="tx1"/>
                </a:solidFill>
                <a:latin typeface="Helvetica 35 Thin" panose="020B0403020202020204" pitchFamily="34" charset="0"/>
                <a:ea typeface="Helvetica 35 Thin" panose="020B0403020202020204" pitchFamily="34" charset="0"/>
                <a:cs typeface="+mj-cs"/>
              </a:rPr>
              <a:t> </a:t>
            </a:r>
            <a:r>
              <a:rPr lang="en-US" sz="1800" kern="1200" dirty="0" err="1">
                <a:solidFill>
                  <a:schemeClr val="tx1"/>
                </a:solidFill>
                <a:latin typeface="Helvetica 35 Thin" panose="020B0403020202020204" pitchFamily="34" charset="0"/>
                <a:ea typeface="Helvetica 35 Thin" panose="020B0403020202020204" pitchFamily="34" charset="0"/>
                <a:cs typeface="+mj-cs"/>
              </a:rPr>
              <a:t>resi</a:t>
            </a:r>
            <a:r>
              <a:rPr lang="en-US" sz="1800" kern="1200" dirty="0">
                <a:solidFill>
                  <a:schemeClr val="tx1"/>
                </a:solidFill>
                <a:latin typeface="Helvetica 35 Thin" panose="020B0403020202020204" pitchFamily="34" charset="0"/>
                <a:ea typeface="Helvetica 35 Thin" panose="020B0403020202020204" pitchFamily="34" charset="0"/>
                <a:cs typeface="+mj-cs"/>
              </a:rPr>
              <a:t> </a:t>
            </a:r>
            <a:r>
              <a:rPr lang="en-US" sz="1800" kern="1200" dirty="0" err="1">
                <a:solidFill>
                  <a:schemeClr val="tx1"/>
                </a:solidFill>
                <a:latin typeface="Helvetica 35 Thin" panose="020B0403020202020204" pitchFamily="34" charset="0"/>
                <a:ea typeface="Helvetica 35 Thin" panose="020B0403020202020204" pitchFamily="34" charset="0"/>
                <a:cs typeface="+mj-cs"/>
              </a:rPr>
              <a:t>conto</a:t>
            </a:r>
            <a:r>
              <a:rPr lang="en-US" sz="1800" kern="1200" dirty="0">
                <a:solidFill>
                  <a:schemeClr val="tx1"/>
                </a:solidFill>
                <a:latin typeface="Helvetica 35 Thin" panose="020B0403020202020204" pitchFamily="34" charset="0"/>
                <a:ea typeface="Helvetica 35 Thin" panose="020B0403020202020204" pitchFamily="34" charset="0"/>
                <a:cs typeface="+mj-cs"/>
              </a:rPr>
              <a:t> </a:t>
            </a:r>
            <a:r>
              <a:rPr lang="en-US" sz="1800" kern="1200" dirty="0" err="1">
                <a:solidFill>
                  <a:schemeClr val="tx1"/>
                </a:solidFill>
                <a:latin typeface="Helvetica 35 Thin" panose="020B0403020202020204" pitchFamily="34" charset="0"/>
                <a:ea typeface="Helvetica 35 Thin" panose="020B0403020202020204" pitchFamily="34" charset="0"/>
                <a:cs typeface="+mj-cs"/>
              </a:rPr>
              <a:t>della</a:t>
            </a:r>
            <a:r>
              <a:rPr lang="en-US" sz="1800" kern="1200" dirty="0">
                <a:solidFill>
                  <a:schemeClr val="tx1"/>
                </a:solidFill>
                <a:latin typeface="Helvetica 35 Thin" panose="020B0403020202020204" pitchFamily="34" charset="0"/>
                <a:ea typeface="Helvetica 35 Thin" panose="020B0403020202020204" pitchFamily="34" charset="0"/>
                <a:cs typeface="+mj-cs"/>
              </a:rPr>
              <a:t> nostra </a:t>
            </a:r>
            <a:r>
              <a:rPr lang="en-US" sz="1800" kern="1200" dirty="0" err="1">
                <a:solidFill>
                  <a:schemeClr val="tx1"/>
                </a:solidFill>
                <a:latin typeface="Helvetica 35 Thin" panose="020B0403020202020204" pitchFamily="34" charset="0"/>
                <a:ea typeface="Helvetica 35 Thin" panose="020B0403020202020204" pitchFamily="34" charset="0"/>
                <a:cs typeface="+mj-cs"/>
              </a:rPr>
              <a:t>dipendenza</a:t>
            </a:r>
            <a:r>
              <a:rPr lang="en-US" sz="1800" kern="1200" dirty="0">
                <a:solidFill>
                  <a:schemeClr val="tx1"/>
                </a:solidFill>
                <a:latin typeface="Helvetica 35 Thin" panose="020B0403020202020204" pitchFamily="34" charset="0"/>
                <a:ea typeface="Helvetica 35 Thin" panose="020B0403020202020204" pitchFamily="34" charset="0"/>
                <a:cs typeface="+mj-cs"/>
              </a:rPr>
              <a:t> </a:t>
            </a:r>
            <a:r>
              <a:rPr lang="en-US" sz="1800" kern="1200" dirty="0" err="1">
                <a:solidFill>
                  <a:schemeClr val="tx1"/>
                </a:solidFill>
                <a:latin typeface="Helvetica 35 Thin" panose="020B0403020202020204" pitchFamily="34" charset="0"/>
                <a:ea typeface="Helvetica 35 Thin" panose="020B0403020202020204" pitchFamily="34" charset="0"/>
                <a:cs typeface="+mj-cs"/>
              </a:rPr>
              <a:t>dalla</a:t>
            </a:r>
            <a:r>
              <a:rPr lang="en-US" sz="1800" kern="1200" dirty="0">
                <a:solidFill>
                  <a:schemeClr val="tx1"/>
                </a:solidFill>
                <a:latin typeface="Helvetica 35 Thin" panose="020B0403020202020204" pitchFamily="34" charset="0"/>
                <a:ea typeface="Helvetica 35 Thin" panose="020B0403020202020204" pitchFamily="34" charset="0"/>
                <a:cs typeface="+mj-cs"/>
              </a:rPr>
              <a:t> </a:t>
            </a:r>
            <a:r>
              <a:rPr lang="en-US" sz="1800" kern="1200" dirty="0" err="1">
                <a:solidFill>
                  <a:schemeClr val="tx1"/>
                </a:solidFill>
                <a:latin typeface="Helvetica 35 Thin" panose="020B0403020202020204" pitchFamily="34" charset="0"/>
                <a:ea typeface="Helvetica 35 Thin" panose="020B0403020202020204" pitchFamily="34" charset="0"/>
                <a:cs typeface="+mj-cs"/>
              </a:rPr>
              <a:t>tecnologia</a:t>
            </a:r>
            <a:r>
              <a:rPr lang="en-US" sz="1800" kern="1200" dirty="0">
                <a:solidFill>
                  <a:schemeClr val="tx1"/>
                </a:solidFill>
                <a:latin typeface="Helvetica 35 Thin" panose="020B0403020202020204" pitchFamily="34" charset="0"/>
                <a:ea typeface="Helvetica 35 Thin" panose="020B0403020202020204" pitchFamily="34" charset="0"/>
                <a:cs typeface="+mj-cs"/>
              </a:rPr>
              <a:t>?</a:t>
            </a:r>
            <a:br>
              <a:rPr lang="en-US" sz="1800" kern="1200" dirty="0">
                <a:solidFill>
                  <a:schemeClr val="tx1"/>
                </a:solidFill>
                <a:latin typeface="Helvetica 35 Thin" panose="020B0403020202020204" pitchFamily="34" charset="0"/>
                <a:ea typeface="Helvetica 35 Thin" panose="020B0403020202020204" pitchFamily="34" charset="0"/>
                <a:cs typeface="+mj-cs"/>
              </a:rPr>
            </a:br>
            <a:endParaRPr lang="it-IT" dirty="0"/>
          </a:p>
        </p:txBody>
      </p:sp>
    </p:spTree>
    <p:extLst>
      <p:ext uri="{BB962C8B-B14F-4D97-AF65-F5344CB8AC3E}">
        <p14:creationId xmlns:p14="http://schemas.microsoft.com/office/powerpoint/2010/main" val="29504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1" name="Rectangle 3100">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nsapevolezza: come essere più consapevoli di sè">
            <a:extLst>
              <a:ext uri="{FF2B5EF4-FFF2-40B4-BE49-F238E27FC236}">
                <a16:creationId xmlns:a16="http://schemas.microsoft.com/office/drawing/2014/main" id="{E49D2392-0F46-2675-E46E-DE63F7D368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29" r="1" b="1"/>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Comunicazione di Servizio (Educativo) - AGESCI Campania">
            <a:extLst>
              <a:ext uri="{FF2B5EF4-FFF2-40B4-BE49-F238E27FC236}">
                <a16:creationId xmlns:a16="http://schemas.microsoft.com/office/drawing/2014/main" id="{22FCFC84-B48C-B312-2CD3-76FFF704B6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400" r="-3" b="-3"/>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Capitale umano e competenze digitali nell'indice dell'economia e della  società digitali | Plasmare il futuro digitale dell'Europa">
            <a:extLst>
              <a:ext uri="{FF2B5EF4-FFF2-40B4-BE49-F238E27FC236}">
                <a16:creationId xmlns:a16="http://schemas.microsoft.com/office/drawing/2014/main" id="{239C1A6F-E75B-A603-1ECC-34DE893421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3901"/>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103" name="Freeform: Shape 3102">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05" name="Freeform: Shape 3104">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1EB030E-2D9C-FA4D-7710-A30147496D9B}"/>
              </a:ext>
            </a:extLst>
          </p:cNvPr>
          <p:cNvSpPr>
            <a:spLocks noGrp="1"/>
          </p:cNvSpPr>
          <p:nvPr>
            <p:ph type="title"/>
          </p:nvPr>
        </p:nvSpPr>
        <p:spPr>
          <a:xfrm>
            <a:off x="448056" y="685800"/>
            <a:ext cx="4922338" cy="1325563"/>
          </a:xfrm>
        </p:spPr>
        <p:txBody>
          <a:bodyPr vert="horz" lIns="91440" tIns="45720" rIns="91440" bIns="45720" rtlCol="0" anchor="ctr">
            <a:normAutofit fontScale="90000"/>
          </a:bodyPr>
          <a:lstStyle/>
          <a:p>
            <a:r>
              <a:rPr lang="en-US" sz="2600" b="0" kern="1200" dirty="0">
                <a:solidFill>
                  <a:schemeClr val="tx1"/>
                </a:solidFill>
                <a:latin typeface="Helvetica 45 Light" panose="02000403000000020004" pitchFamily="2" charset="0"/>
                <a:ea typeface="Helvetica 45 Light" panose="02000403000000020004" pitchFamily="2" charset="0"/>
                <a:cs typeface="+mj-cs"/>
              </a:rPr>
              <a:t>A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fronte</a:t>
            </a:r>
            <a:r>
              <a:rPr lang="en-US" sz="2600" b="0" kern="1200" dirty="0">
                <a:solidFill>
                  <a:schemeClr val="tx1"/>
                </a:solidFill>
                <a:latin typeface="Helvetica 45 Light" panose="02000403000000020004" pitchFamily="2" charset="0"/>
                <a:ea typeface="Helvetica 45 Light" panose="02000403000000020004" pitchFamily="2" charset="0"/>
                <a:cs typeface="+mj-cs"/>
              </a:rPr>
              <a:t>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della</a:t>
            </a:r>
            <a:r>
              <a:rPr lang="en-US" sz="2600" b="0" kern="1200" dirty="0">
                <a:solidFill>
                  <a:schemeClr val="tx1"/>
                </a:solidFill>
                <a:latin typeface="Helvetica 45 Light" panose="02000403000000020004" pitchFamily="2" charset="0"/>
                <a:ea typeface="Helvetica 45 Light" panose="02000403000000020004" pitchFamily="2" charset="0"/>
                <a:cs typeface="+mj-cs"/>
              </a:rPr>
              <a:t>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diffusione</a:t>
            </a:r>
            <a:r>
              <a:rPr lang="en-US" sz="2600" b="0" kern="1200" dirty="0">
                <a:solidFill>
                  <a:schemeClr val="tx1"/>
                </a:solidFill>
                <a:latin typeface="Helvetica 45 Light" panose="02000403000000020004" pitchFamily="2" charset="0"/>
                <a:ea typeface="Helvetica 45 Light" panose="02000403000000020004" pitchFamily="2" charset="0"/>
                <a:cs typeface="+mj-cs"/>
              </a:rPr>
              <a:t> di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queste</a:t>
            </a:r>
            <a:r>
              <a:rPr lang="en-US" sz="2600" b="0" kern="1200" dirty="0">
                <a:solidFill>
                  <a:schemeClr val="tx1"/>
                </a:solidFill>
                <a:latin typeface="Helvetica 45 Light" panose="02000403000000020004" pitchFamily="2" charset="0"/>
                <a:ea typeface="Helvetica 45 Light" panose="02000403000000020004" pitchFamily="2" charset="0"/>
                <a:cs typeface="+mj-cs"/>
              </a:rPr>
              <a:t>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tecnologie</a:t>
            </a:r>
            <a:r>
              <a:rPr lang="en-US" sz="2600" b="0" kern="1200" dirty="0">
                <a:solidFill>
                  <a:schemeClr val="tx1"/>
                </a:solidFill>
                <a:latin typeface="Helvetica 45 Light" panose="02000403000000020004" pitchFamily="2" charset="0"/>
                <a:ea typeface="Helvetica 45 Light" panose="02000403000000020004" pitchFamily="2" charset="0"/>
                <a:cs typeface="+mj-cs"/>
              </a:rPr>
              <a:t>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sociali</a:t>
            </a:r>
            <a:r>
              <a:rPr lang="en-US" sz="2600" b="0" kern="1200" dirty="0">
                <a:solidFill>
                  <a:schemeClr val="tx1"/>
                </a:solidFill>
                <a:latin typeface="Helvetica 45 Light" panose="02000403000000020004" pitchFamily="2" charset="0"/>
                <a:ea typeface="Helvetica 45 Light" panose="02000403000000020004" pitchFamily="2" charset="0"/>
                <a:cs typeface="+mj-cs"/>
              </a:rPr>
              <a:t>”, qual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è</a:t>
            </a:r>
            <a:r>
              <a:rPr lang="en-US" sz="2600" b="0" kern="1200" dirty="0">
                <a:solidFill>
                  <a:schemeClr val="tx1"/>
                </a:solidFill>
                <a:latin typeface="Helvetica 45 Light" panose="02000403000000020004" pitchFamily="2" charset="0"/>
                <a:ea typeface="Helvetica 45 Light" panose="02000403000000020004" pitchFamily="2" charset="0"/>
                <a:cs typeface="+mj-cs"/>
              </a:rPr>
              <a:t> il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grado</a:t>
            </a:r>
            <a:r>
              <a:rPr lang="en-US" sz="2600" b="0" kern="1200" dirty="0">
                <a:solidFill>
                  <a:schemeClr val="tx1"/>
                </a:solidFill>
                <a:latin typeface="Helvetica 45 Light" panose="02000403000000020004" pitchFamily="2" charset="0"/>
                <a:ea typeface="Helvetica 45 Light" panose="02000403000000020004" pitchFamily="2" charset="0"/>
                <a:cs typeface="+mj-cs"/>
              </a:rPr>
              <a:t> di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consapevolezza</a:t>
            </a:r>
            <a:r>
              <a:rPr lang="en-US" sz="2600" b="0" kern="1200" dirty="0">
                <a:solidFill>
                  <a:schemeClr val="tx1"/>
                </a:solidFill>
                <a:latin typeface="Helvetica 45 Light" panose="02000403000000020004" pitchFamily="2" charset="0"/>
                <a:ea typeface="Helvetica 45 Light" panose="02000403000000020004" pitchFamily="2" charset="0"/>
                <a:cs typeface="+mj-cs"/>
              </a:rPr>
              <a:t> ed </a:t>
            </a:r>
            <a:r>
              <a:rPr lang="en-US" sz="2600" b="0" kern="1200" dirty="0" err="1">
                <a:solidFill>
                  <a:schemeClr val="tx1"/>
                </a:solidFill>
                <a:latin typeface="Helvetica 45 Light" panose="02000403000000020004" pitchFamily="2" charset="0"/>
                <a:ea typeface="Helvetica 45 Light" panose="02000403000000020004" pitchFamily="2" charset="0"/>
                <a:cs typeface="+mj-cs"/>
              </a:rPr>
              <a:t>educazione</a:t>
            </a:r>
            <a:r>
              <a:rPr lang="en-US" sz="2600" b="0" kern="1200" dirty="0">
                <a:solidFill>
                  <a:schemeClr val="tx1"/>
                </a:solidFill>
                <a:latin typeface="Helvetica 45 Light" panose="02000403000000020004" pitchFamily="2" charset="0"/>
                <a:ea typeface="Helvetica 45 Light" panose="02000403000000020004" pitchFamily="2" charset="0"/>
                <a:cs typeface="+mj-cs"/>
              </a:rPr>
              <a:t>?</a:t>
            </a:r>
          </a:p>
        </p:txBody>
      </p:sp>
      <p:sp>
        <p:nvSpPr>
          <p:cNvPr id="3107" name="Rectangle 3106">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9" name="Rectangle 3108">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testo 2">
            <a:extLst>
              <a:ext uri="{FF2B5EF4-FFF2-40B4-BE49-F238E27FC236}">
                <a16:creationId xmlns:a16="http://schemas.microsoft.com/office/drawing/2014/main" id="{0BEBAC97-0C11-818C-1DF1-288E4906848B}"/>
              </a:ext>
            </a:extLst>
          </p:cNvPr>
          <p:cNvSpPr>
            <a:spLocks noGrp="1"/>
          </p:cNvSpPr>
          <p:nvPr>
            <p:ph type="body" idx="1"/>
          </p:nvPr>
        </p:nvSpPr>
        <p:spPr>
          <a:xfrm>
            <a:off x="505313" y="3401568"/>
            <a:ext cx="5417020" cy="2192408"/>
          </a:xfrm>
        </p:spPr>
        <p:txBody>
          <a:bodyPr vert="horz" lIns="91440" tIns="45720" rIns="91440" bIns="45720" rtlCol="0">
            <a:normAutofit/>
          </a:bodyPr>
          <a:lstStyle/>
          <a:p>
            <a:pPr>
              <a:lnSpc>
                <a:spcPct val="90000"/>
              </a:lnSpc>
            </a:pPr>
            <a:endParaRPr lang="en-US" sz="2000" dirty="0">
              <a:solidFill>
                <a:schemeClr val="tx1"/>
              </a:solidFill>
              <a:latin typeface="+mn-lt"/>
              <a:ea typeface="+mn-ea"/>
              <a:cs typeface="+mn-cs"/>
            </a:endParaRPr>
          </a:p>
          <a:p>
            <a:pPr>
              <a:lnSpc>
                <a:spcPct val="90000"/>
              </a:lnSpc>
            </a:pPr>
            <a:r>
              <a:rPr lang="en-US" sz="4000" dirty="0">
                <a:solidFill>
                  <a:srgbClr val="FF0000"/>
                </a:solidFill>
                <a:latin typeface="Helvetica 35 Thin" panose="020B0403020202020204" pitchFamily="34" charset="0"/>
                <a:ea typeface="Helvetica 35 Thin" panose="020B0403020202020204" pitchFamily="34" charset="0"/>
                <a:cs typeface="+mn-cs"/>
              </a:rPr>
              <a:t>DESI INDEX </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4" name="Input penna 3">
                <a:extLst>
                  <a:ext uri="{FF2B5EF4-FFF2-40B4-BE49-F238E27FC236}">
                    <a16:creationId xmlns:a16="http://schemas.microsoft.com/office/drawing/2014/main" id="{A973FDB4-ABA3-37C8-CDBA-8C78437F2066}"/>
                  </a:ext>
                </a:extLst>
              </p14:cNvPr>
              <p14:cNvContentPartPr/>
              <p14:nvPr/>
            </p14:nvContentPartPr>
            <p14:xfrm>
              <a:off x="10174467" y="6331731"/>
              <a:ext cx="749520" cy="781920"/>
            </p14:xfrm>
          </p:contentPart>
        </mc:Choice>
        <mc:Fallback xmlns="">
          <p:pic>
            <p:nvPicPr>
              <p:cNvPr id="4" name="Input penna 3">
                <a:extLst>
                  <a:ext uri="{FF2B5EF4-FFF2-40B4-BE49-F238E27FC236}">
                    <a16:creationId xmlns:a16="http://schemas.microsoft.com/office/drawing/2014/main" id="{A973FDB4-ABA3-37C8-CDBA-8C78437F2066}"/>
                  </a:ext>
                </a:extLst>
              </p:cNvPr>
              <p:cNvPicPr/>
              <p:nvPr/>
            </p:nvPicPr>
            <p:blipFill>
              <a:blip r:embed="rId6"/>
              <a:stretch>
                <a:fillRect/>
              </a:stretch>
            </p:blipFill>
            <p:spPr>
              <a:xfrm>
                <a:off x="10156827" y="6314091"/>
                <a:ext cx="785160" cy="817560"/>
              </a:xfrm>
              <a:prstGeom prst="rect">
                <a:avLst/>
              </a:prstGeom>
            </p:spPr>
          </p:pic>
        </mc:Fallback>
      </mc:AlternateContent>
    </p:spTree>
    <p:extLst>
      <p:ext uri="{BB962C8B-B14F-4D97-AF65-F5344CB8AC3E}">
        <p14:creationId xmlns:p14="http://schemas.microsoft.com/office/powerpoint/2010/main" val="37334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CF37DC-976B-05C4-C37C-1BA4D9595350}"/>
              </a:ext>
            </a:extLst>
          </p:cNvPr>
          <p:cNvSpPr>
            <a:spLocks noGrp="1"/>
          </p:cNvSpPr>
          <p:nvPr>
            <p:ph type="title"/>
          </p:nvPr>
        </p:nvSpPr>
        <p:spPr/>
        <p:txBody>
          <a:bodyPr/>
          <a:lstStyle/>
          <a:p>
            <a:r>
              <a:rPr lang="en-US" dirty="0" err="1">
                <a:latin typeface="Helvetica 35 Thin" panose="020B0403020202020204" pitchFamily="34" charset="0"/>
                <a:ea typeface="Helvetica 35 Thin" panose="020B0403020202020204" pitchFamily="34" charset="0"/>
              </a:rPr>
              <a:t>Com’è</a:t>
            </a:r>
            <a:r>
              <a:rPr lang="en-US" dirty="0">
                <a:latin typeface="Helvetica 35 Thin" panose="020B0403020202020204" pitchFamily="34" charset="0"/>
                <a:ea typeface="Helvetica 35 Thin" panose="020B0403020202020204" pitchFamily="34" charset="0"/>
              </a:rPr>
              <a:t> </a:t>
            </a:r>
            <a:r>
              <a:rPr lang="en-US" dirty="0" err="1">
                <a:latin typeface="Helvetica 35 Thin" panose="020B0403020202020204" pitchFamily="34" charset="0"/>
                <a:ea typeface="Helvetica 35 Thin" panose="020B0403020202020204" pitchFamily="34" charset="0"/>
              </a:rPr>
              <a:t>messa</a:t>
            </a:r>
            <a:r>
              <a:rPr lang="en-US" dirty="0">
                <a:latin typeface="Helvetica 35 Thin" panose="020B0403020202020204" pitchFamily="34" charset="0"/>
                <a:ea typeface="Helvetica 35 Thin" panose="020B0403020202020204" pitchFamily="34" charset="0"/>
              </a:rPr>
              <a:t> </a:t>
            </a:r>
            <a:r>
              <a:rPr lang="en-US" dirty="0" err="1">
                <a:latin typeface="Helvetica 35 Thin" panose="020B0403020202020204" pitchFamily="34" charset="0"/>
                <a:ea typeface="Helvetica 35 Thin" panose="020B0403020202020204" pitchFamily="34" charset="0"/>
              </a:rPr>
              <a:t>l’Italia</a:t>
            </a:r>
            <a:r>
              <a:rPr lang="en-US" dirty="0">
                <a:latin typeface="Helvetica 35 Thin" panose="020B0403020202020204" pitchFamily="34" charset="0"/>
                <a:ea typeface="Helvetica 35 Thin" panose="020B0403020202020204" pitchFamily="34" charset="0"/>
              </a:rPr>
              <a:t> </a:t>
            </a:r>
            <a:r>
              <a:rPr lang="en-US" dirty="0" err="1">
                <a:latin typeface="Helvetica 35 Thin" panose="020B0403020202020204" pitchFamily="34" charset="0"/>
                <a:ea typeface="Helvetica 35 Thin" panose="020B0403020202020204" pitchFamily="34" charset="0"/>
              </a:rPr>
              <a:t>nella</a:t>
            </a:r>
            <a:r>
              <a:rPr lang="en-US" dirty="0">
                <a:latin typeface="Helvetica 35 Thin" panose="020B0403020202020204" pitchFamily="34" charset="0"/>
                <a:ea typeface="Helvetica 35 Thin" panose="020B0403020202020204" pitchFamily="34" charset="0"/>
              </a:rPr>
              <a:t> </a:t>
            </a:r>
            <a:r>
              <a:rPr lang="en-US" dirty="0" err="1">
                <a:latin typeface="Helvetica 35 Thin" panose="020B0403020202020204" pitchFamily="34" charset="0"/>
                <a:ea typeface="Helvetica 35 Thin" panose="020B0403020202020204" pitchFamily="34" charset="0"/>
              </a:rPr>
              <a:t>conoscenza</a:t>
            </a:r>
            <a:r>
              <a:rPr lang="en-US" dirty="0">
                <a:latin typeface="Helvetica 35 Thin" panose="020B0403020202020204" pitchFamily="34" charset="0"/>
                <a:ea typeface="Helvetica 35 Thin" panose="020B0403020202020204" pitchFamily="34" charset="0"/>
              </a:rPr>
              <a:t> </a:t>
            </a:r>
            <a:r>
              <a:rPr lang="en-US" dirty="0" err="1">
                <a:latin typeface="Helvetica 35 Thin" panose="020B0403020202020204" pitchFamily="34" charset="0"/>
                <a:ea typeface="Helvetica 35 Thin" panose="020B0403020202020204" pitchFamily="34" charset="0"/>
              </a:rPr>
              <a:t>degli</a:t>
            </a:r>
            <a:r>
              <a:rPr lang="en-US" dirty="0">
                <a:latin typeface="Helvetica 35 Thin" panose="020B0403020202020204" pitchFamily="34" charset="0"/>
                <a:ea typeface="Helvetica 35 Thin" panose="020B0403020202020204" pitchFamily="34" charset="0"/>
              </a:rPr>
              <a:t> </a:t>
            </a:r>
            <a:r>
              <a:rPr lang="en-US" dirty="0" err="1">
                <a:latin typeface="Helvetica 35 Thin" panose="020B0403020202020204" pitchFamily="34" charset="0"/>
                <a:ea typeface="Helvetica 35 Thin" panose="020B0403020202020204" pitchFamily="34" charset="0"/>
              </a:rPr>
              <a:t>strumenti</a:t>
            </a:r>
            <a:r>
              <a:rPr lang="en-US" dirty="0">
                <a:latin typeface="Helvetica 35 Thin" panose="020B0403020202020204" pitchFamily="34" charset="0"/>
                <a:ea typeface="Helvetica 35 Thin" panose="020B0403020202020204" pitchFamily="34" charset="0"/>
              </a:rPr>
              <a:t> </a:t>
            </a:r>
            <a:r>
              <a:rPr lang="en-US" dirty="0" err="1">
                <a:latin typeface="Helvetica 35 Thin" panose="020B0403020202020204" pitchFamily="34" charset="0"/>
                <a:ea typeface="Helvetica 35 Thin" panose="020B0403020202020204" pitchFamily="34" charset="0"/>
              </a:rPr>
              <a:t>digitali</a:t>
            </a:r>
            <a:r>
              <a:rPr lang="en-US" dirty="0">
                <a:latin typeface="Helvetica 35 Thin" panose="020B0403020202020204" pitchFamily="34" charset="0"/>
                <a:ea typeface="Helvetica 35 Thin" panose="020B0403020202020204" pitchFamily="34" charset="0"/>
              </a:rPr>
              <a:t>?</a:t>
            </a:r>
            <a:br>
              <a:rPr lang="en-US" dirty="0">
                <a:latin typeface="Helvetica 35 Thin" panose="020B0403020202020204" pitchFamily="34" charset="0"/>
                <a:ea typeface="Helvetica 35 Thin" panose="020B0403020202020204" pitchFamily="34" charset="0"/>
              </a:rPr>
            </a:br>
            <a:r>
              <a:rPr lang="en-US" dirty="0">
                <a:solidFill>
                  <a:srgbClr val="FF0000"/>
                </a:solidFill>
                <a:latin typeface="Helvetica 35 Thin" panose="020B0403020202020204" pitchFamily="34" charset="0"/>
                <a:ea typeface="Helvetica 35 Thin" panose="020B0403020202020204" pitchFamily="34" charset="0"/>
              </a:rPr>
              <a:t>DESI INDEX 2022</a:t>
            </a:r>
          </a:p>
        </p:txBody>
      </p:sp>
      <p:pic>
        <p:nvPicPr>
          <p:cNvPr id="5" name="Segnaposto contenuto 4" descr="Immagine che contiene grafico&#10;&#10;Descrizione generata automaticamente">
            <a:extLst>
              <a:ext uri="{FF2B5EF4-FFF2-40B4-BE49-F238E27FC236}">
                <a16:creationId xmlns:a16="http://schemas.microsoft.com/office/drawing/2014/main" id="{774F3E4D-2E9E-814B-18D1-EEA3099A54AA}"/>
              </a:ext>
            </a:extLst>
          </p:cNvPr>
          <p:cNvPicPr>
            <a:picLocks noGrp="1" noChangeAspect="1"/>
          </p:cNvPicPr>
          <p:nvPr>
            <p:ph idx="1"/>
          </p:nvPr>
        </p:nvPicPr>
        <p:blipFill>
          <a:blip r:embed="rId2"/>
          <a:stretch>
            <a:fillRect/>
          </a:stretch>
        </p:blipFill>
        <p:spPr>
          <a:xfrm>
            <a:off x="1289957" y="1685986"/>
            <a:ext cx="9188105" cy="5172014"/>
          </a:xfrm>
        </p:spPr>
      </p:pic>
      <p:grpSp>
        <p:nvGrpSpPr>
          <p:cNvPr id="17" name="Gruppo 16">
            <a:extLst>
              <a:ext uri="{FF2B5EF4-FFF2-40B4-BE49-F238E27FC236}">
                <a16:creationId xmlns:a16="http://schemas.microsoft.com/office/drawing/2014/main" id="{C592C211-0678-86A1-4764-91A71583CF22}"/>
              </a:ext>
            </a:extLst>
          </p:cNvPr>
          <p:cNvGrpSpPr/>
          <p:nvPr/>
        </p:nvGrpSpPr>
        <p:grpSpPr>
          <a:xfrm>
            <a:off x="2156863" y="2702134"/>
            <a:ext cx="114840" cy="50040"/>
            <a:chOff x="2156863" y="2702134"/>
            <a:chExt cx="114840" cy="50040"/>
          </a:xfrm>
        </p:grpSpPr>
        <mc:AlternateContent xmlns:mc="http://schemas.openxmlformats.org/markup-compatibility/2006" xmlns:p14="http://schemas.microsoft.com/office/powerpoint/2010/main">
          <mc:Choice Requires="p14">
            <p:contentPart p14:bwMode="auto" r:id="rId3">
              <p14:nvContentPartPr>
                <p14:cNvPr id="8" name="Input penna 7">
                  <a:extLst>
                    <a:ext uri="{FF2B5EF4-FFF2-40B4-BE49-F238E27FC236}">
                      <a16:creationId xmlns:a16="http://schemas.microsoft.com/office/drawing/2014/main" id="{10792F8B-442A-5484-017E-B85ACECCBA37}"/>
                    </a:ext>
                  </a:extLst>
                </p14:cNvPr>
                <p14:cNvContentPartPr/>
                <p14:nvPr/>
              </p14:nvContentPartPr>
              <p14:xfrm>
                <a:off x="2240023" y="2725894"/>
                <a:ext cx="360" cy="360"/>
              </p14:xfrm>
            </p:contentPart>
          </mc:Choice>
          <mc:Fallback xmlns="">
            <p:pic>
              <p:nvPicPr>
                <p:cNvPr id="8" name="Input penna 7">
                  <a:extLst>
                    <a:ext uri="{FF2B5EF4-FFF2-40B4-BE49-F238E27FC236}">
                      <a16:creationId xmlns:a16="http://schemas.microsoft.com/office/drawing/2014/main" id="{10792F8B-442A-5484-017E-B85ACECCBA37}"/>
                    </a:ext>
                  </a:extLst>
                </p:cNvPr>
                <p:cNvPicPr/>
                <p:nvPr/>
              </p:nvPicPr>
              <p:blipFill>
                <a:blip r:embed="rId4"/>
                <a:stretch>
                  <a:fillRect/>
                </a:stretch>
              </p:blipFill>
              <p:spPr>
                <a:xfrm>
                  <a:off x="2235703" y="272157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put penna 8">
                  <a:extLst>
                    <a:ext uri="{FF2B5EF4-FFF2-40B4-BE49-F238E27FC236}">
                      <a16:creationId xmlns:a16="http://schemas.microsoft.com/office/drawing/2014/main" id="{CBD56ED5-345A-0FF6-ED06-ECEE2D98D0A9}"/>
                    </a:ext>
                  </a:extLst>
                </p14:cNvPr>
                <p14:cNvContentPartPr/>
                <p14:nvPr/>
              </p14:nvContentPartPr>
              <p14:xfrm>
                <a:off x="2156863" y="2751814"/>
                <a:ext cx="360" cy="360"/>
              </p14:xfrm>
            </p:contentPart>
          </mc:Choice>
          <mc:Fallback xmlns="">
            <p:pic>
              <p:nvPicPr>
                <p:cNvPr id="9" name="Input penna 8">
                  <a:extLst>
                    <a:ext uri="{FF2B5EF4-FFF2-40B4-BE49-F238E27FC236}">
                      <a16:creationId xmlns:a16="http://schemas.microsoft.com/office/drawing/2014/main" id="{CBD56ED5-345A-0FF6-ED06-ECEE2D98D0A9}"/>
                    </a:ext>
                  </a:extLst>
                </p:cNvPr>
                <p:cNvPicPr/>
                <p:nvPr/>
              </p:nvPicPr>
              <p:blipFill>
                <a:blip r:embed="rId4"/>
                <a:stretch>
                  <a:fillRect/>
                </a:stretch>
              </p:blipFill>
              <p:spPr>
                <a:xfrm>
                  <a:off x="2152543" y="27474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put penna 10">
                  <a:extLst>
                    <a:ext uri="{FF2B5EF4-FFF2-40B4-BE49-F238E27FC236}">
                      <a16:creationId xmlns:a16="http://schemas.microsoft.com/office/drawing/2014/main" id="{4D49931C-6BF0-976D-42EB-25B73BFA16E1}"/>
                    </a:ext>
                  </a:extLst>
                </p14:cNvPr>
                <p14:cNvContentPartPr/>
                <p14:nvPr/>
              </p14:nvContentPartPr>
              <p14:xfrm>
                <a:off x="2271343" y="2723014"/>
                <a:ext cx="360" cy="360"/>
              </p14:xfrm>
            </p:contentPart>
          </mc:Choice>
          <mc:Fallback xmlns="">
            <p:pic>
              <p:nvPicPr>
                <p:cNvPr id="11" name="Input penna 10">
                  <a:extLst>
                    <a:ext uri="{FF2B5EF4-FFF2-40B4-BE49-F238E27FC236}">
                      <a16:creationId xmlns:a16="http://schemas.microsoft.com/office/drawing/2014/main" id="{4D49931C-6BF0-976D-42EB-25B73BFA16E1}"/>
                    </a:ext>
                  </a:extLst>
                </p:cNvPr>
                <p:cNvPicPr/>
                <p:nvPr/>
              </p:nvPicPr>
              <p:blipFill>
                <a:blip r:embed="rId4"/>
                <a:stretch>
                  <a:fillRect/>
                </a:stretch>
              </p:blipFill>
              <p:spPr>
                <a:xfrm>
                  <a:off x="2267023" y="2718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put penna 12">
                  <a:extLst>
                    <a:ext uri="{FF2B5EF4-FFF2-40B4-BE49-F238E27FC236}">
                      <a16:creationId xmlns:a16="http://schemas.microsoft.com/office/drawing/2014/main" id="{AE7A5AFF-6CA6-A677-834C-B8DED5D62C93}"/>
                    </a:ext>
                  </a:extLst>
                </p14:cNvPr>
                <p14:cNvContentPartPr/>
                <p14:nvPr/>
              </p14:nvContentPartPr>
              <p14:xfrm>
                <a:off x="2271343" y="2723014"/>
                <a:ext cx="360" cy="360"/>
              </p14:xfrm>
            </p:contentPart>
          </mc:Choice>
          <mc:Fallback xmlns="">
            <p:pic>
              <p:nvPicPr>
                <p:cNvPr id="13" name="Input penna 12">
                  <a:extLst>
                    <a:ext uri="{FF2B5EF4-FFF2-40B4-BE49-F238E27FC236}">
                      <a16:creationId xmlns:a16="http://schemas.microsoft.com/office/drawing/2014/main" id="{AE7A5AFF-6CA6-A677-834C-B8DED5D62C93}"/>
                    </a:ext>
                  </a:extLst>
                </p:cNvPr>
                <p:cNvPicPr/>
                <p:nvPr/>
              </p:nvPicPr>
              <p:blipFill>
                <a:blip r:embed="rId4"/>
                <a:stretch>
                  <a:fillRect/>
                </a:stretch>
              </p:blipFill>
              <p:spPr>
                <a:xfrm>
                  <a:off x="2267023" y="27186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put penna 14">
                  <a:extLst>
                    <a:ext uri="{FF2B5EF4-FFF2-40B4-BE49-F238E27FC236}">
                      <a16:creationId xmlns:a16="http://schemas.microsoft.com/office/drawing/2014/main" id="{3448ED37-0A36-868F-ABC8-DDFDB2EE345C}"/>
                    </a:ext>
                  </a:extLst>
                </p14:cNvPr>
                <p14:cNvContentPartPr/>
                <p14:nvPr/>
              </p14:nvContentPartPr>
              <p14:xfrm>
                <a:off x="2203663" y="2702134"/>
                <a:ext cx="360" cy="360"/>
              </p14:xfrm>
            </p:contentPart>
          </mc:Choice>
          <mc:Fallback xmlns="">
            <p:pic>
              <p:nvPicPr>
                <p:cNvPr id="15" name="Input penna 14">
                  <a:extLst>
                    <a:ext uri="{FF2B5EF4-FFF2-40B4-BE49-F238E27FC236}">
                      <a16:creationId xmlns:a16="http://schemas.microsoft.com/office/drawing/2014/main" id="{3448ED37-0A36-868F-ABC8-DDFDB2EE345C}"/>
                    </a:ext>
                  </a:extLst>
                </p:cNvPr>
                <p:cNvPicPr/>
                <p:nvPr/>
              </p:nvPicPr>
              <p:blipFill>
                <a:blip r:embed="rId4"/>
                <a:stretch>
                  <a:fillRect/>
                </a:stretch>
              </p:blipFill>
              <p:spPr>
                <a:xfrm>
                  <a:off x="2199343" y="269781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put penna 15">
                  <a:extLst>
                    <a:ext uri="{FF2B5EF4-FFF2-40B4-BE49-F238E27FC236}">
                      <a16:creationId xmlns:a16="http://schemas.microsoft.com/office/drawing/2014/main" id="{94F30955-A56E-6BFE-D5A3-54453C1D9D96}"/>
                    </a:ext>
                  </a:extLst>
                </p14:cNvPr>
                <p14:cNvContentPartPr/>
                <p14:nvPr/>
              </p14:nvContentPartPr>
              <p14:xfrm>
                <a:off x="2203663" y="2702134"/>
                <a:ext cx="360" cy="360"/>
              </p14:xfrm>
            </p:contentPart>
          </mc:Choice>
          <mc:Fallback xmlns="">
            <p:pic>
              <p:nvPicPr>
                <p:cNvPr id="16" name="Input penna 15">
                  <a:extLst>
                    <a:ext uri="{FF2B5EF4-FFF2-40B4-BE49-F238E27FC236}">
                      <a16:creationId xmlns:a16="http://schemas.microsoft.com/office/drawing/2014/main" id="{94F30955-A56E-6BFE-D5A3-54453C1D9D96}"/>
                    </a:ext>
                  </a:extLst>
                </p:cNvPr>
                <p:cNvPicPr/>
                <p:nvPr/>
              </p:nvPicPr>
              <p:blipFill>
                <a:blip r:embed="rId4"/>
                <a:stretch>
                  <a:fillRect/>
                </a:stretch>
              </p:blipFill>
              <p:spPr>
                <a:xfrm>
                  <a:off x="2199343" y="2697814"/>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8" name="Input penna 17">
                <a:extLst>
                  <a:ext uri="{FF2B5EF4-FFF2-40B4-BE49-F238E27FC236}">
                    <a16:creationId xmlns:a16="http://schemas.microsoft.com/office/drawing/2014/main" id="{0372CC5C-80E2-7514-64C6-817459AD95C5}"/>
                  </a:ext>
                </a:extLst>
              </p14:cNvPr>
              <p14:cNvContentPartPr/>
              <p14:nvPr/>
            </p14:nvContentPartPr>
            <p14:xfrm>
              <a:off x="3829783" y="-255266"/>
              <a:ext cx="2160" cy="360"/>
            </p14:xfrm>
          </p:contentPart>
        </mc:Choice>
        <mc:Fallback xmlns="">
          <p:pic>
            <p:nvPicPr>
              <p:cNvPr id="18" name="Input penna 17">
                <a:extLst>
                  <a:ext uri="{FF2B5EF4-FFF2-40B4-BE49-F238E27FC236}">
                    <a16:creationId xmlns:a16="http://schemas.microsoft.com/office/drawing/2014/main" id="{0372CC5C-80E2-7514-64C6-817459AD95C5}"/>
                  </a:ext>
                </a:extLst>
              </p:cNvPr>
              <p:cNvPicPr/>
              <p:nvPr/>
            </p:nvPicPr>
            <p:blipFill>
              <a:blip r:embed="rId11"/>
              <a:stretch>
                <a:fillRect/>
              </a:stretch>
            </p:blipFill>
            <p:spPr>
              <a:xfrm>
                <a:off x="3821143" y="-263906"/>
                <a:ext cx="19800" cy="18000"/>
              </a:xfrm>
              <a:prstGeom prst="rect">
                <a:avLst/>
              </a:prstGeom>
            </p:spPr>
          </p:pic>
        </mc:Fallback>
      </mc:AlternateContent>
      <p:grpSp>
        <p:nvGrpSpPr>
          <p:cNvPr id="21" name="Gruppo 20">
            <a:extLst>
              <a:ext uri="{FF2B5EF4-FFF2-40B4-BE49-F238E27FC236}">
                <a16:creationId xmlns:a16="http://schemas.microsoft.com/office/drawing/2014/main" id="{29BD8C4B-D9B1-86AF-D7BC-F18D3EAD4A40}"/>
              </a:ext>
            </a:extLst>
          </p:cNvPr>
          <p:cNvGrpSpPr/>
          <p:nvPr/>
        </p:nvGrpSpPr>
        <p:grpSpPr>
          <a:xfrm>
            <a:off x="6520063" y="6153454"/>
            <a:ext cx="300960" cy="471960"/>
            <a:chOff x="6520063" y="6153454"/>
            <a:chExt cx="300960" cy="471960"/>
          </a:xfrm>
        </p:grpSpPr>
        <mc:AlternateContent xmlns:mc="http://schemas.openxmlformats.org/markup-compatibility/2006" xmlns:p14="http://schemas.microsoft.com/office/powerpoint/2010/main">
          <mc:Choice Requires="p14">
            <p:contentPart p14:bwMode="auto" r:id="rId12">
              <p14:nvContentPartPr>
                <p14:cNvPr id="19" name="Input penna 18">
                  <a:extLst>
                    <a:ext uri="{FF2B5EF4-FFF2-40B4-BE49-F238E27FC236}">
                      <a16:creationId xmlns:a16="http://schemas.microsoft.com/office/drawing/2014/main" id="{343E1917-FAE9-1C58-DC4E-FF174E0680F0}"/>
                    </a:ext>
                  </a:extLst>
                </p14:cNvPr>
                <p14:cNvContentPartPr/>
                <p14:nvPr/>
              </p14:nvContentPartPr>
              <p14:xfrm>
                <a:off x="6520063" y="6153454"/>
                <a:ext cx="300960" cy="471960"/>
              </p14:xfrm>
            </p:contentPart>
          </mc:Choice>
          <mc:Fallback xmlns="">
            <p:pic>
              <p:nvPicPr>
                <p:cNvPr id="19" name="Input penna 18">
                  <a:extLst>
                    <a:ext uri="{FF2B5EF4-FFF2-40B4-BE49-F238E27FC236}">
                      <a16:creationId xmlns:a16="http://schemas.microsoft.com/office/drawing/2014/main" id="{343E1917-FAE9-1C58-DC4E-FF174E0680F0}"/>
                    </a:ext>
                  </a:extLst>
                </p:cNvPr>
                <p:cNvPicPr/>
                <p:nvPr/>
              </p:nvPicPr>
              <p:blipFill>
                <a:blip r:embed="rId13"/>
                <a:stretch>
                  <a:fillRect/>
                </a:stretch>
              </p:blipFill>
              <p:spPr>
                <a:xfrm>
                  <a:off x="6511423" y="6144454"/>
                  <a:ext cx="31860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put penna 19">
                  <a:extLst>
                    <a:ext uri="{FF2B5EF4-FFF2-40B4-BE49-F238E27FC236}">
                      <a16:creationId xmlns:a16="http://schemas.microsoft.com/office/drawing/2014/main" id="{F56C956D-7661-6879-6E1C-992A580185A8}"/>
                    </a:ext>
                  </a:extLst>
                </p14:cNvPr>
                <p14:cNvContentPartPr/>
                <p14:nvPr/>
              </p14:nvContentPartPr>
              <p14:xfrm>
                <a:off x="6596383" y="6169654"/>
                <a:ext cx="181080" cy="93240"/>
              </p14:xfrm>
            </p:contentPart>
          </mc:Choice>
          <mc:Fallback xmlns="">
            <p:pic>
              <p:nvPicPr>
                <p:cNvPr id="20" name="Input penna 19">
                  <a:extLst>
                    <a:ext uri="{FF2B5EF4-FFF2-40B4-BE49-F238E27FC236}">
                      <a16:creationId xmlns:a16="http://schemas.microsoft.com/office/drawing/2014/main" id="{F56C956D-7661-6879-6E1C-992A580185A8}"/>
                    </a:ext>
                  </a:extLst>
                </p:cNvPr>
                <p:cNvPicPr/>
                <p:nvPr/>
              </p:nvPicPr>
              <p:blipFill>
                <a:blip r:embed="rId15"/>
                <a:stretch>
                  <a:fillRect/>
                </a:stretch>
              </p:blipFill>
              <p:spPr>
                <a:xfrm>
                  <a:off x="6587383" y="6161014"/>
                  <a:ext cx="19872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22" name="Input penna 21">
                <a:extLst>
                  <a:ext uri="{FF2B5EF4-FFF2-40B4-BE49-F238E27FC236}">
                    <a16:creationId xmlns:a16="http://schemas.microsoft.com/office/drawing/2014/main" id="{42F163DB-3404-6259-BA04-EC2EA9CB6268}"/>
                  </a:ext>
                </a:extLst>
              </p14:cNvPr>
              <p14:cNvContentPartPr/>
              <p14:nvPr/>
            </p14:nvContentPartPr>
            <p14:xfrm>
              <a:off x="1709023" y="-477026"/>
              <a:ext cx="360" cy="360"/>
            </p14:xfrm>
          </p:contentPart>
        </mc:Choice>
        <mc:Fallback xmlns="">
          <p:pic>
            <p:nvPicPr>
              <p:cNvPr id="22" name="Input penna 21">
                <a:extLst>
                  <a:ext uri="{FF2B5EF4-FFF2-40B4-BE49-F238E27FC236}">
                    <a16:creationId xmlns:a16="http://schemas.microsoft.com/office/drawing/2014/main" id="{42F163DB-3404-6259-BA04-EC2EA9CB6268}"/>
                  </a:ext>
                </a:extLst>
              </p:cNvPr>
              <p:cNvPicPr/>
              <p:nvPr/>
            </p:nvPicPr>
            <p:blipFill>
              <a:blip r:embed="rId17"/>
              <a:stretch>
                <a:fillRect/>
              </a:stretch>
            </p:blipFill>
            <p:spPr>
              <a:xfrm>
                <a:off x="1691023" y="-494666"/>
                <a:ext cx="36000" cy="36000"/>
              </a:xfrm>
              <a:prstGeom prst="rect">
                <a:avLst/>
              </a:prstGeom>
            </p:spPr>
          </p:pic>
        </mc:Fallback>
      </mc:AlternateContent>
      <p:sp>
        <p:nvSpPr>
          <p:cNvPr id="23" name="CasellaDiTesto 22">
            <a:extLst>
              <a:ext uri="{FF2B5EF4-FFF2-40B4-BE49-F238E27FC236}">
                <a16:creationId xmlns:a16="http://schemas.microsoft.com/office/drawing/2014/main" id="{37509584-9467-1A64-0B82-54625BC94BA0}"/>
              </a:ext>
            </a:extLst>
          </p:cNvPr>
          <p:cNvSpPr txBox="1"/>
          <p:nvPr/>
        </p:nvSpPr>
        <p:spPr>
          <a:xfrm>
            <a:off x="7119257" y="6262894"/>
            <a:ext cx="814647" cy="400110"/>
          </a:xfrm>
          <a:prstGeom prst="rect">
            <a:avLst/>
          </a:prstGeom>
          <a:noFill/>
        </p:spPr>
        <p:txBody>
          <a:bodyPr wrap="none" rtlCol="0">
            <a:spAutoFit/>
          </a:bodyPr>
          <a:lstStyle/>
          <a:p>
            <a:r>
              <a:rPr lang="en-US" sz="2000" b="1" dirty="0">
                <a:solidFill>
                  <a:srgbClr val="FFFF00"/>
                </a:solidFill>
              </a:rPr>
              <a:t>18/27</a:t>
            </a:r>
          </a:p>
        </p:txBody>
      </p:sp>
    </p:spTree>
    <p:extLst>
      <p:ext uri="{BB962C8B-B14F-4D97-AF65-F5344CB8AC3E}">
        <p14:creationId xmlns:p14="http://schemas.microsoft.com/office/powerpoint/2010/main" val="37843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3CC545-D619-0174-1B53-2531D128401F}"/>
              </a:ext>
            </a:extLst>
          </p:cNvPr>
          <p:cNvSpPr>
            <a:spLocks noGrp="1"/>
          </p:cNvSpPr>
          <p:nvPr>
            <p:ph type="title"/>
          </p:nvPr>
        </p:nvSpPr>
        <p:spPr>
          <a:xfrm>
            <a:off x="731839" y="20227"/>
            <a:ext cx="10728322" cy="1477328"/>
          </a:xfrm>
        </p:spPr>
        <p:txBody>
          <a:bodyPr/>
          <a:lstStyle/>
          <a:p>
            <a:r>
              <a:rPr lang="en-US" dirty="0">
                <a:latin typeface="Helvetica 35 Thin" panose="020B0403020202020204" pitchFamily="34" charset="0"/>
                <a:ea typeface="Helvetica 35 Thin" panose="020B0403020202020204" pitchFamily="34" charset="0"/>
              </a:rPr>
              <a:t>E SU CAPITALE UMANO?  </a:t>
            </a:r>
            <a:br>
              <a:rPr lang="en-US" dirty="0">
                <a:latin typeface="Helvetica 35 Thin" panose="020B0403020202020204" pitchFamily="34" charset="0"/>
                <a:ea typeface="Helvetica 35 Thin" panose="020B0403020202020204" pitchFamily="34" charset="0"/>
              </a:rPr>
            </a:br>
            <a:r>
              <a:rPr lang="en-US" dirty="0">
                <a:latin typeface="Helvetica 35 Thin" panose="020B0403020202020204" pitchFamily="34" charset="0"/>
                <a:ea typeface="Helvetica 35 Thin" panose="020B0403020202020204" pitchFamily="34" charset="0"/>
              </a:rPr>
              <a:t>(DIGITAL SKILLS, SCUOLA ED EDUCAZIONE)</a:t>
            </a:r>
          </a:p>
        </p:txBody>
      </p:sp>
      <p:pic>
        <p:nvPicPr>
          <p:cNvPr id="5" name="Segnaposto contenuto 4" descr="Immagine che contiene diagramma&#10;&#10;Descrizione generata automaticamente">
            <a:extLst>
              <a:ext uri="{FF2B5EF4-FFF2-40B4-BE49-F238E27FC236}">
                <a16:creationId xmlns:a16="http://schemas.microsoft.com/office/drawing/2014/main" id="{BD0BB427-1D15-5F84-4081-797355372E1B}"/>
              </a:ext>
            </a:extLst>
          </p:cNvPr>
          <p:cNvPicPr>
            <a:picLocks noGrp="1" noChangeAspect="1"/>
          </p:cNvPicPr>
          <p:nvPr>
            <p:ph idx="1"/>
          </p:nvPr>
        </p:nvPicPr>
        <p:blipFill>
          <a:blip r:embed="rId2"/>
          <a:stretch>
            <a:fillRect/>
          </a:stretch>
        </p:blipFill>
        <p:spPr>
          <a:xfrm>
            <a:off x="898071" y="1230258"/>
            <a:ext cx="9960429" cy="5617030"/>
          </a:xfrm>
        </p:spPr>
      </p:pic>
      <mc:AlternateContent xmlns:mc="http://schemas.openxmlformats.org/markup-compatibility/2006" xmlns:p14="http://schemas.microsoft.com/office/powerpoint/2010/main">
        <mc:Choice Requires="p14">
          <p:contentPart p14:bwMode="auto" r:id="rId3">
            <p14:nvContentPartPr>
              <p14:cNvPr id="6" name="Input penna 5">
                <a:extLst>
                  <a:ext uri="{FF2B5EF4-FFF2-40B4-BE49-F238E27FC236}">
                    <a16:creationId xmlns:a16="http://schemas.microsoft.com/office/drawing/2014/main" id="{F6E6149B-564B-72B1-AFDB-E0118C255F8C}"/>
                  </a:ext>
                </a:extLst>
              </p14:cNvPr>
              <p14:cNvContentPartPr/>
              <p14:nvPr/>
            </p14:nvContentPartPr>
            <p14:xfrm>
              <a:off x="4845703" y="-275066"/>
              <a:ext cx="360" cy="360"/>
            </p14:xfrm>
          </p:contentPart>
        </mc:Choice>
        <mc:Fallback xmlns="">
          <p:pic>
            <p:nvPicPr>
              <p:cNvPr id="6" name="Input penna 5">
                <a:extLst>
                  <a:ext uri="{FF2B5EF4-FFF2-40B4-BE49-F238E27FC236}">
                    <a16:creationId xmlns:a16="http://schemas.microsoft.com/office/drawing/2014/main" id="{F6E6149B-564B-72B1-AFDB-E0118C255F8C}"/>
                  </a:ext>
                </a:extLst>
              </p:cNvPr>
              <p:cNvPicPr/>
              <p:nvPr/>
            </p:nvPicPr>
            <p:blipFill>
              <a:blip r:embed="rId4"/>
              <a:stretch>
                <a:fillRect/>
              </a:stretch>
            </p:blipFill>
            <p:spPr>
              <a:xfrm>
                <a:off x="4810063" y="-310706"/>
                <a:ext cx="72000" cy="72000"/>
              </a:xfrm>
              <a:prstGeom prst="rect">
                <a:avLst/>
              </a:prstGeom>
            </p:spPr>
          </p:pic>
        </mc:Fallback>
      </mc:AlternateContent>
      <p:sp>
        <p:nvSpPr>
          <p:cNvPr id="9" name="CasellaDiTesto 8">
            <a:extLst>
              <a:ext uri="{FF2B5EF4-FFF2-40B4-BE49-F238E27FC236}">
                <a16:creationId xmlns:a16="http://schemas.microsoft.com/office/drawing/2014/main" id="{B0F095AD-F537-D0F4-7AF3-2C451AD29BE0}"/>
              </a:ext>
            </a:extLst>
          </p:cNvPr>
          <p:cNvSpPr txBox="1"/>
          <p:nvPr/>
        </p:nvSpPr>
        <p:spPr>
          <a:xfrm>
            <a:off x="9274629" y="6109893"/>
            <a:ext cx="947057" cy="400110"/>
          </a:xfrm>
          <a:prstGeom prst="rect">
            <a:avLst/>
          </a:prstGeom>
          <a:noFill/>
        </p:spPr>
        <p:txBody>
          <a:bodyPr wrap="square" rtlCol="0">
            <a:spAutoFit/>
          </a:bodyPr>
          <a:lstStyle/>
          <a:p>
            <a:r>
              <a:rPr lang="en-US" sz="2000" b="1" dirty="0">
                <a:solidFill>
                  <a:srgbClr val="FFFF00"/>
                </a:solidFill>
              </a:rPr>
              <a:t>25/27</a:t>
            </a:r>
          </a:p>
        </p:txBody>
      </p:sp>
      <p:grpSp>
        <p:nvGrpSpPr>
          <p:cNvPr id="3" name="Gruppo 2">
            <a:extLst>
              <a:ext uri="{FF2B5EF4-FFF2-40B4-BE49-F238E27FC236}">
                <a16:creationId xmlns:a16="http://schemas.microsoft.com/office/drawing/2014/main" id="{C91A6C95-E8A4-0945-A4D9-484C963AF806}"/>
              </a:ext>
            </a:extLst>
          </p:cNvPr>
          <p:cNvGrpSpPr/>
          <p:nvPr/>
        </p:nvGrpSpPr>
        <p:grpSpPr>
          <a:xfrm>
            <a:off x="8487335" y="6073968"/>
            <a:ext cx="300960" cy="471960"/>
            <a:chOff x="6520063" y="6153454"/>
            <a:chExt cx="300960" cy="471960"/>
          </a:xfrm>
        </p:grpSpPr>
        <mc:AlternateContent xmlns:mc="http://schemas.openxmlformats.org/markup-compatibility/2006" xmlns:p14="http://schemas.microsoft.com/office/powerpoint/2010/main">
          <mc:Choice Requires="p14">
            <p:contentPart p14:bwMode="auto" r:id="rId5">
              <p14:nvContentPartPr>
                <p14:cNvPr id="4" name="Input penna 3">
                  <a:extLst>
                    <a:ext uri="{FF2B5EF4-FFF2-40B4-BE49-F238E27FC236}">
                      <a16:creationId xmlns:a16="http://schemas.microsoft.com/office/drawing/2014/main" id="{EF0A9142-B7CF-8F51-96BB-4BB9E95DB364}"/>
                    </a:ext>
                  </a:extLst>
                </p14:cNvPr>
                <p14:cNvContentPartPr/>
                <p14:nvPr/>
              </p14:nvContentPartPr>
              <p14:xfrm>
                <a:off x="6520063" y="6153454"/>
                <a:ext cx="300960" cy="471960"/>
              </p14:xfrm>
            </p:contentPart>
          </mc:Choice>
          <mc:Fallback xmlns="">
            <p:pic>
              <p:nvPicPr>
                <p:cNvPr id="19" name="Input penna 18">
                  <a:extLst>
                    <a:ext uri="{FF2B5EF4-FFF2-40B4-BE49-F238E27FC236}">
                      <a16:creationId xmlns:a16="http://schemas.microsoft.com/office/drawing/2014/main" id="{343E1917-FAE9-1C58-DC4E-FF174E0680F0}"/>
                    </a:ext>
                  </a:extLst>
                </p:cNvPr>
                <p:cNvPicPr/>
                <p:nvPr/>
              </p:nvPicPr>
              <p:blipFill>
                <a:blip r:embed="rId13"/>
                <a:stretch>
                  <a:fillRect/>
                </a:stretch>
              </p:blipFill>
              <p:spPr>
                <a:xfrm>
                  <a:off x="6511423" y="6144454"/>
                  <a:ext cx="31860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put penna 6">
                  <a:extLst>
                    <a:ext uri="{FF2B5EF4-FFF2-40B4-BE49-F238E27FC236}">
                      <a16:creationId xmlns:a16="http://schemas.microsoft.com/office/drawing/2014/main" id="{2864BB94-6324-6178-E153-60C6718D18FE}"/>
                    </a:ext>
                  </a:extLst>
                </p14:cNvPr>
                <p14:cNvContentPartPr/>
                <p14:nvPr/>
              </p14:nvContentPartPr>
              <p14:xfrm>
                <a:off x="6596383" y="6169654"/>
                <a:ext cx="181080" cy="93240"/>
              </p14:xfrm>
            </p:contentPart>
          </mc:Choice>
          <mc:Fallback xmlns="">
            <p:pic>
              <p:nvPicPr>
                <p:cNvPr id="20" name="Input penna 19">
                  <a:extLst>
                    <a:ext uri="{FF2B5EF4-FFF2-40B4-BE49-F238E27FC236}">
                      <a16:creationId xmlns:a16="http://schemas.microsoft.com/office/drawing/2014/main" id="{F56C956D-7661-6879-6E1C-992A580185A8}"/>
                    </a:ext>
                  </a:extLst>
                </p:cNvPr>
                <p:cNvPicPr/>
                <p:nvPr/>
              </p:nvPicPr>
              <p:blipFill>
                <a:blip r:embed="rId15"/>
                <a:stretch>
                  <a:fillRect/>
                </a:stretch>
              </p:blipFill>
              <p:spPr>
                <a:xfrm>
                  <a:off x="6587383" y="6161014"/>
                  <a:ext cx="198720" cy="110880"/>
                </a:xfrm>
                <a:prstGeom prst="rect">
                  <a:avLst/>
                </a:prstGeom>
              </p:spPr>
            </p:pic>
          </mc:Fallback>
        </mc:AlternateContent>
      </p:grpSp>
    </p:spTree>
    <p:extLst>
      <p:ext uri="{BB962C8B-B14F-4D97-AF65-F5344CB8AC3E}">
        <p14:creationId xmlns:p14="http://schemas.microsoft.com/office/powerpoint/2010/main" val="1137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3F042-9FD6-1AA0-DFE2-AACB7B2E0F76}"/>
              </a:ext>
            </a:extLst>
          </p:cNvPr>
          <p:cNvSpPr>
            <a:spLocks noGrp="1"/>
          </p:cNvSpPr>
          <p:nvPr>
            <p:ph type="title"/>
          </p:nvPr>
        </p:nvSpPr>
        <p:spPr>
          <a:xfrm>
            <a:off x="412377" y="121055"/>
            <a:ext cx="11222038" cy="993775"/>
          </a:xfrm>
        </p:spPr>
        <p:txBody>
          <a:bodyPr/>
          <a:lstStyle/>
          <a:p>
            <a:r>
              <a:rPr lang="it-IT" dirty="0">
                <a:latin typeface="Helvetica 45 Light" panose="02000403000000020004" pitchFamily="2" charset="0"/>
                <a:ea typeface="Helvetica 45 Light" panose="02000403000000020004" pitchFamily="2" charset="0"/>
              </a:rPr>
              <a:t>SINTESI</a:t>
            </a:r>
            <a:r>
              <a:rPr lang="it-IT" dirty="0"/>
              <a:t> </a:t>
            </a:r>
          </a:p>
        </p:txBody>
      </p:sp>
      <p:sp>
        <p:nvSpPr>
          <p:cNvPr id="3" name="Segnaposto contenuto 2">
            <a:extLst>
              <a:ext uri="{FF2B5EF4-FFF2-40B4-BE49-F238E27FC236}">
                <a16:creationId xmlns:a16="http://schemas.microsoft.com/office/drawing/2014/main" id="{F4310234-43CA-FA3B-2432-518071E7D967}"/>
              </a:ext>
            </a:extLst>
          </p:cNvPr>
          <p:cNvSpPr>
            <a:spLocks noGrp="1"/>
          </p:cNvSpPr>
          <p:nvPr>
            <p:ph idx="1"/>
          </p:nvPr>
        </p:nvSpPr>
        <p:spPr>
          <a:xfrm>
            <a:off x="412377" y="1640540"/>
            <a:ext cx="11060672" cy="2657205"/>
          </a:xfrm>
        </p:spPr>
        <p:txBody>
          <a:bodyPr>
            <a:normAutofit fontScale="85000" lnSpcReduction="20000"/>
          </a:bodyPr>
          <a:lstStyle/>
          <a:p>
            <a:pPr marL="0" indent="0">
              <a:buNone/>
            </a:pPr>
            <a:r>
              <a:rPr lang="it-IT" sz="1900" dirty="0">
                <a:effectLst/>
                <a:latin typeface="Helvetica 35 Thin" panose="020B0403020202020204" pitchFamily="34" charset="0"/>
                <a:ea typeface="Helvetica 35 Thin" panose="020B0403020202020204" pitchFamily="34" charset="0"/>
              </a:rPr>
              <a:t>Per l'edizione 2022 del DESI l'Italia si colloca </a:t>
            </a:r>
            <a:r>
              <a:rPr lang="it-IT" sz="1900" dirty="0">
                <a:latin typeface="Helvetica 35 Thin" panose="020B0403020202020204" pitchFamily="34" charset="0"/>
                <a:ea typeface="Helvetica 35 Thin" panose="020B0403020202020204" pitchFamily="34" charset="0"/>
              </a:rPr>
              <a:t>come valore generale </a:t>
            </a:r>
            <a:r>
              <a:rPr lang="it-IT" sz="1900" dirty="0">
                <a:effectLst/>
                <a:latin typeface="Helvetica 35 Thin" panose="020B0403020202020204" pitchFamily="34" charset="0"/>
                <a:ea typeface="Helvetica 35 Thin" panose="020B0403020202020204" pitchFamily="34" charset="0"/>
              </a:rPr>
              <a:t>al 18 posto fra i 27 Stati membri dell'UE. </a:t>
            </a:r>
          </a:p>
          <a:p>
            <a:pPr marL="0" indent="0">
              <a:buNone/>
            </a:pPr>
            <a:r>
              <a:rPr lang="it-IT" sz="1900" dirty="0">
                <a:effectLst/>
                <a:latin typeface="Helvetica 35 Thin" panose="020B0403020202020204" pitchFamily="34" charset="0"/>
                <a:ea typeface="Helvetica 35 Thin" panose="020B0403020202020204" pitchFamily="34" charset="0"/>
              </a:rPr>
              <a:t>Si registra un generale  impulso alla digitalizzazione della pubblica amministrazione e dei servizi pubblici </a:t>
            </a:r>
          </a:p>
          <a:p>
            <a:r>
              <a:rPr lang="it-IT" sz="1900" dirty="0">
                <a:effectLst/>
                <a:latin typeface="Helvetica 35 Thin" panose="020B0403020202020204" pitchFamily="34" charset="0"/>
                <a:ea typeface="Helvetica 35 Thin" panose="020B0403020202020204" pitchFamily="34" charset="0"/>
              </a:rPr>
              <a:t>Dal DESI emerge </a:t>
            </a:r>
            <a:r>
              <a:rPr lang="it-IT" sz="1900" dirty="0">
                <a:solidFill>
                  <a:srgbClr val="FF0000"/>
                </a:solidFill>
                <a:effectLst/>
                <a:latin typeface="Helvetica 35 Thin" panose="020B0403020202020204" pitchFamily="34" charset="0"/>
                <a:ea typeface="Helvetica 35 Thin" panose="020B0403020202020204" pitchFamily="34" charset="0"/>
              </a:rPr>
              <a:t>però </a:t>
            </a:r>
            <a:r>
              <a:rPr lang="it-IT" sz="1900" dirty="0">
                <a:solidFill>
                  <a:srgbClr val="FF0000"/>
                </a:solidFill>
                <a:latin typeface="Helvetica 35 Thin" panose="020B0403020202020204" pitchFamily="34" charset="0"/>
                <a:ea typeface="Helvetica 35 Thin" panose="020B0403020202020204" pitchFamily="34" charset="0"/>
              </a:rPr>
              <a:t>forte </a:t>
            </a:r>
            <a:r>
              <a:rPr lang="it-IT" sz="1900" dirty="0">
                <a:solidFill>
                  <a:srgbClr val="FF0000"/>
                </a:solidFill>
                <a:effectLst/>
                <a:latin typeface="Helvetica 35 Thin" panose="020B0403020202020204" pitchFamily="34" charset="0"/>
                <a:ea typeface="Helvetica 35 Thin" panose="020B0403020202020204" pitchFamily="34" charset="0"/>
              </a:rPr>
              <a:t>divario italiano rispetto all'Unione europea in ordine alle competenze digitali di base, ancora oggi oltre la metà dei cittadini italiani non dispone di tali competenze di base. La percentuale di professionisti specializzati nel digitale nella forza lavoro italiana è inferiore alla media dell'UE e modesti tassi di iscrizione e laurea nel settore delle TIC. </a:t>
            </a:r>
          </a:p>
          <a:p>
            <a:r>
              <a:rPr lang="it-IT" sz="1900" dirty="0">
                <a:latin typeface="Helvetica 35 Thin" panose="020B0403020202020204" pitchFamily="34" charset="0"/>
                <a:ea typeface="Helvetica 35 Thin" panose="020B0403020202020204" pitchFamily="34" charset="0"/>
              </a:rPr>
              <a:t>In Italia occorre AUMENTARE le competenze digitali</a:t>
            </a:r>
          </a:p>
          <a:p>
            <a:r>
              <a:rPr lang="it-IT" sz="1900" dirty="0">
                <a:latin typeface="Helvetica 35 Thin" panose="020B0403020202020204" pitchFamily="34" charset="0"/>
                <a:ea typeface="Helvetica 35 Thin" panose="020B0403020202020204" pitchFamily="34" charset="0"/>
              </a:rPr>
              <a:t>Se guardiamo alla misura dell’indice DESI sul </a:t>
            </a:r>
            <a:r>
              <a:rPr lang="it-IT" sz="1900" u="sng" dirty="0">
                <a:latin typeface="Helvetica 35 Thin" panose="020B0403020202020204" pitchFamily="34" charset="0"/>
                <a:ea typeface="Helvetica 35 Thin" panose="020B0403020202020204" pitchFamily="34" charset="0"/>
              </a:rPr>
              <a:t>capitale umano </a:t>
            </a:r>
            <a:r>
              <a:rPr lang="it-IT" sz="1900" dirty="0">
                <a:latin typeface="Helvetica 35 Thin" panose="020B0403020202020204" pitchFamily="34" charset="0"/>
                <a:ea typeface="Helvetica 35 Thin" panose="020B0403020202020204" pitchFamily="34" charset="0"/>
              </a:rPr>
              <a:t>siamo </a:t>
            </a:r>
            <a:r>
              <a:rPr lang="it-IT" sz="1900" b="1" dirty="0">
                <a:latin typeface="Helvetica 75" panose="02000503000000020004" pitchFamily="2" charset="0"/>
                <a:ea typeface="Helvetica 75" panose="02000503000000020004" pitchFamily="2" charset="0"/>
                <a:cs typeface="Helvetica 75" panose="02000503000000020004" pitchFamily="2" charset="0"/>
              </a:rPr>
              <a:t>al 25 posto su 27</a:t>
            </a:r>
          </a:p>
          <a:p>
            <a:pPr marL="0" indent="0">
              <a:buNone/>
            </a:pPr>
            <a:endParaRPr lang="it-IT" dirty="0"/>
          </a:p>
          <a:p>
            <a:endParaRPr lang="it-IT" dirty="0"/>
          </a:p>
        </p:txBody>
      </p:sp>
      <p:sp>
        <p:nvSpPr>
          <p:cNvPr id="5" name="Segnaposto numero diapositiva 4">
            <a:extLst>
              <a:ext uri="{FF2B5EF4-FFF2-40B4-BE49-F238E27FC236}">
                <a16:creationId xmlns:a16="http://schemas.microsoft.com/office/drawing/2014/main" id="{2DFC9574-4E8C-A8BF-3C54-1FC936B69559}"/>
              </a:ext>
            </a:extLst>
          </p:cNvPr>
          <p:cNvSpPr>
            <a:spLocks noGrp="1"/>
          </p:cNvSpPr>
          <p:nvPr>
            <p:ph type="sldNum" sz="quarter" idx="12"/>
          </p:nvPr>
        </p:nvSpPr>
        <p:spPr/>
        <p:txBody>
          <a:bodyPr/>
          <a:lstStyle/>
          <a:p>
            <a:fld id="{DD589A36-170F-7348-BCDB-23CF9D860473}" type="slidenum">
              <a:rPr lang="it-IT" smtClean="0"/>
              <a:t>7</a:t>
            </a:fld>
            <a:endParaRPr lang="it-IT"/>
          </a:p>
        </p:txBody>
      </p:sp>
      <p:sp>
        <p:nvSpPr>
          <p:cNvPr id="7" name="Segnaposto contenuto 2">
            <a:extLst>
              <a:ext uri="{FF2B5EF4-FFF2-40B4-BE49-F238E27FC236}">
                <a16:creationId xmlns:a16="http://schemas.microsoft.com/office/drawing/2014/main" id="{D76EFAF9-5B68-3EC9-DD15-B29906E7D7FC}"/>
              </a:ext>
            </a:extLst>
          </p:cNvPr>
          <p:cNvSpPr txBox="1">
            <a:spLocks/>
          </p:cNvSpPr>
          <p:nvPr/>
        </p:nvSpPr>
        <p:spPr>
          <a:xfrm>
            <a:off x="363070" y="2894531"/>
            <a:ext cx="11222038" cy="4339955"/>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1800"/>
              </a:spcBef>
              <a:buFont typeface="Arial" panose="020B0604020202020204" pitchFamily="34" charset="0"/>
              <a:buChar char="•"/>
              <a:defRPr sz="3200" b="0" i="0" kern="1200">
                <a:solidFill>
                  <a:schemeClr val="tx1">
                    <a:lumMod val="65000"/>
                    <a:lumOff val="35000"/>
                  </a:schemeClr>
                </a:solidFill>
                <a:latin typeface="Luiss Sans" pitchFamily="2" charset="0"/>
                <a:ea typeface="Luiss Sans" pitchFamily="2"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u="sng" dirty="0">
                <a:latin typeface="Helvetica 35 Thin" panose="020B0403020202020204" pitchFamily="34" charset="0"/>
                <a:ea typeface="Helvetica 35 Thin" panose="020B0403020202020204" pitchFamily="34" charset="0"/>
              </a:rPr>
              <a:t>Solo il 46 % delle persone possiede competenze digitali di base, media UE pari al 54 %. </a:t>
            </a:r>
          </a:p>
          <a:p>
            <a:r>
              <a:rPr lang="it-IT" sz="1600" u="sng" dirty="0">
                <a:latin typeface="Helvetica 35 Thin" panose="020B0403020202020204" pitchFamily="34" charset="0"/>
                <a:ea typeface="Helvetica 35 Thin" panose="020B0403020202020204" pitchFamily="34" charset="0"/>
              </a:rPr>
              <a:t>Solo il 23 % delle persone possiede competenze digitali superiori a quelle di base media UE pari al 26 %</a:t>
            </a:r>
          </a:p>
          <a:p>
            <a:r>
              <a:rPr lang="it-IT" sz="1600" dirty="0">
                <a:latin typeface="Helvetica 35 Thin" panose="020B0403020202020204" pitchFamily="34" charset="0"/>
                <a:ea typeface="Helvetica 35 Thin" panose="020B0403020202020204" pitchFamily="34" charset="0"/>
              </a:rPr>
              <a:t>L’Italia ha una percentuale molto bassa di laureati nel settore TIC: solo l'1,4 % dei laureati italiani nel settore, </a:t>
            </a:r>
            <a:r>
              <a:rPr lang="it-IT" sz="1600" u="sng" dirty="0">
                <a:latin typeface="Helvetica 35 Thin" panose="020B0403020202020204" pitchFamily="34" charset="0"/>
                <a:ea typeface="Helvetica 35 Thin" panose="020B0403020202020204" pitchFamily="34" charset="0"/>
              </a:rPr>
              <a:t>dato </a:t>
            </a:r>
            <a:r>
              <a:rPr lang="it-IT" sz="1600" u="sng" dirty="0" err="1">
                <a:latin typeface="Helvetica 35 Thin" panose="020B0403020202020204" pitchFamily="34" charset="0"/>
                <a:ea typeface="Helvetica 35 Thin" panose="020B0403020202020204" pitchFamily="34" charset="0"/>
              </a:rPr>
              <a:t>piu</a:t>
            </a:r>
            <a:r>
              <a:rPr lang="it-IT" sz="1600" u="sng" dirty="0">
                <a:latin typeface="Helvetica 35 Thin" panose="020B0403020202020204" pitchFamily="34" charset="0"/>
                <a:ea typeface="Helvetica 35 Thin" panose="020B0403020202020204" pitchFamily="34" charset="0"/>
              </a:rPr>
              <a:t>̀ basso registrato nell'UE</a:t>
            </a:r>
            <a:r>
              <a:rPr lang="it-IT" sz="1600" dirty="0">
                <a:latin typeface="Helvetica 35 Thin" panose="020B0403020202020204" pitchFamily="34" charset="0"/>
                <a:ea typeface="Helvetica 35 Thin" panose="020B0403020202020204" pitchFamily="34" charset="0"/>
              </a:rPr>
              <a:t>. Nel mercato del lavoro la percentuale di specialisti TIC è pari al 3,8 % dell'occupazione totale, media UE (4,5 %). Solo il 15 % delle imprese italiane garantisce ai propri dipendenti formazione in materia di TIC, cinque punti percentuali al di sotto della media UE. </a:t>
            </a:r>
          </a:p>
        </p:txBody>
      </p:sp>
    </p:spTree>
    <p:extLst>
      <p:ext uri="{BB962C8B-B14F-4D97-AF65-F5344CB8AC3E}">
        <p14:creationId xmlns:p14="http://schemas.microsoft.com/office/powerpoint/2010/main" val="152035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4A8064-CF9F-D24C-733A-99621EFCA5D6}"/>
              </a:ext>
            </a:extLst>
          </p:cNvPr>
          <p:cNvSpPr>
            <a:spLocks noGrp="1"/>
          </p:cNvSpPr>
          <p:nvPr>
            <p:ph type="title"/>
          </p:nvPr>
        </p:nvSpPr>
        <p:spPr>
          <a:xfrm>
            <a:off x="474594" y="576380"/>
            <a:ext cx="11242812" cy="1084810"/>
          </a:xfrm>
        </p:spPr>
        <p:txBody>
          <a:bodyPr/>
          <a:lstStyle/>
          <a:p>
            <a:r>
              <a:rPr lang="it-IT" b="0" dirty="0">
                <a:latin typeface="Helvetica Neue" panose="02000503000000020004" pitchFamily="2" charset="0"/>
                <a:ea typeface="Helvetica Neue" panose="02000503000000020004" pitchFamily="2" charset="0"/>
                <a:cs typeface="Helvetica Neue" panose="02000503000000020004" pitchFamily="2" charset="0"/>
              </a:rPr>
              <a:t>Diffusione sempre più capillare della tecnologia  +</a:t>
            </a:r>
            <a:br>
              <a:rPr lang="it-IT" b="0" dirty="0">
                <a:latin typeface="Helvetica Neue" panose="02000503000000020004" pitchFamily="2" charset="0"/>
                <a:ea typeface="Helvetica Neue" panose="02000503000000020004" pitchFamily="2" charset="0"/>
                <a:cs typeface="Helvetica Neue" panose="02000503000000020004" pitchFamily="2" charset="0"/>
              </a:rPr>
            </a:br>
            <a:r>
              <a:rPr lang="it-IT" b="0" dirty="0">
                <a:latin typeface="Helvetica Neue" panose="02000503000000020004" pitchFamily="2" charset="0"/>
                <a:ea typeface="Helvetica Neue" panose="02000503000000020004" pitchFamily="2" charset="0"/>
                <a:cs typeface="Helvetica Neue" panose="02000503000000020004" pitchFamily="2" charset="0"/>
              </a:rPr>
              <a:t>Carenza di conoscenza ed educazione                =</a:t>
            </a:r>
            <a:br>
              <a:rPr lang="it-IT" b="0" dirty="0">
                <a:latin typeface="Helvetica Neue" panose="02000503000000020004" pitchFamily="2" charset="0"/>
                <a:ea typeface="Helvetica Neue" panose="02000503000000020004" pitchFamily="2" charset="0"/>
                <a:cs typeface="Helvetica Neue" panose="02000503000000020004" pitchFamily="2" charset="0"/>
              </a:rPr>
            </a:br>
            <a:r>
              <a:rPr lang="it-IT"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Aumento dei rischi per la sicurezza</a:t>
            </a:r>
            <a:br>
              <a:rPr lang="it-IT" dirty="0"/>
            </a:br>
            <a:endParaRPr lang="it-IT" dirty="0"/>
          </a:p>
        </p:txBody>
      </p:sp>
      <p:sp>
        <p:nvSpPr>
          <p:cNvPr id="3" name="Segnaposto testo 2">
            <a:extLst>
              <a:ext uri="{FF2B5EF4-FFF2-40B4-BE49-F238E27FC236}">
                <a16:creationId xmlns:a16="http://schemas.microsoft.com/office/drawing/2014/main" id="{960C69F9-9FB6-02FD-92FB-538A9AA00960}"/>
              </a:ext>
            </a:extLst>
          </p:cNvPr>
          <p:cNvSpPr>
            <a:spLocks noGrp="1"/>
          </p:cNvSpPr>
          <p:nvPr>
            <p:ph type="body" idx="1"/>
          </p:nvPr>
        </p:nvSpPr>
        <p:spPr>
          <a:xfrm>
            <a:off x="474594" y="2563413"/>
            <a:ext cx="11015918" cy="3225546"/>
          </a:xfrm>
        </p:spPr>
        <p:txBody>
          <a:bodyPr>
            <a:normAutofit fontScale="70000" lnSpcReduction="20000"/>
          </a:bodyPr>
          <a:lstStyle/>
          <a:p>
            <a:r>
              <a:rPr lang="it-IT" sz="4500" dirty="0"/>
              <a:t>LA SICUREZZA DELLA TECNOLOGIA CHE UTILIZZIAMO</a:t>
            </a:r>
          </a:p>
          <a:p>
            <a:r>
              <a:rPr lang="it-IT" dirty="0"/>
              <a:t>Alcuni dati sui cd attacchi cyber</a:t>
            </a:r>
          </a:p>
          <a:p>
            <a:r>
              <a:rPr lang="it-IT" b="1" i="0" u="none" strike="noStrike" dirty="0">
                <a:solidFill>
                  <a:srgbClr val="333333"/>
                </a:solidFill>
                <a:effectLst/>
                <a:latin typeface="Apercu"/>
              </a:rPr>
              <a:t>Secondo il Rapporto </a:t>
            </a:r>
            <a:r>
              <a:rPr lang="it-IT" b="1" i="0" u="none" strike="noStrike" dirty="0" err="1">
                <a:solidFill>
                  <a:srgbClr val="333333"/>
                </a:solidFill>
                <a:effectLst/>
                <a:latin typeface="Apercu"/>
              </a:rPr>
              <a:t>Clusit</a:t>
            </a:r>
            <a:r>
              <a:rPr lang="it-IT" b="1" i="0" u="none" strike="noStrike" dirty="0">
                <a:solidFill>
                  <a:srgbClr val="333333"/>
                </a:solidFill>
                <a:effectLst/>
                <a:latin typeface="Apercu"/>
              </a:rPr>
              <a:t> 2023, il 7,6% degli attacchi globali ha interessato l’Italia. </a:t>
            </a:r>
          </a:p>
          <a:p>
            <a:r>
              <a:rPr lang="it-IT" b="0" i="0" u="none" strike="noStrike" dirty="0">
                <a:solidFill>
                  <a:srgbClr val="333333"/>
                </a:solidFill>
                <a:effectLst/>
                <a:latin typeface="lato" panose="020F0502020204030203" pitchFamily="34" charset="0"/>
              </a:rPr>
              <a:t>La Polizia Postale ha rilevato un incremento del 138% degli attacchi informatici nel 2022 secondo quanto emerge dal </a:t>
            </a:r>
            <a:r>
              <a:rPr lang="it-IT" b="0" i="0" strike="noStrike" dirty="0">
                <a:solidFill>
                  <a:schemeClr val="tx1"/>
                </a:solidFill>
                <a:effectLst/>
                <a:latin typeface="lato" panose="020F0502020204030203" pitchFamily="34" charset="0"/>
                <a:hlinkClick r:id="rId2">
                  <a:extLst>
                    <a:ext uri="{A12FA001-AC4F-418D-AE19-62706E023703}">
                      <ahyp:hlinkClr xmlns:ahyp="http://schemas.microsoft.com/office/drawing/2018/hyperlinkcolor" val="tx"/>
                    </a:ext>
                  </a:extLst>
                </a:hlinkClick>
              </a:rPr>
              <a:t>rapporto di fine anno</a:t>
            </a:r>
            <a:r>
              <a:rPr lang="it-IT" b="0" i="0" strike="noStrike" dirty="0">
                <a:solidFill>
                  <a:schemeClr val="tx1"/>
                </a:solidFill>
                <a:effectLst/>
                <a:latin typeface="lato" panose="020F0502020204030203" pitchFamily="34" charset="0"/>
              </a:rPr>
              <a:t>.</a:t>
            </a:r>
            <a:r>
              <a:rPr lang="it-IT" dirty="0">
                <a:solidFill>
                  <a:schemeClr val="tx1"/>
                </a:solidFill>
              </a:rPr>
              <a:t>)</a:t>
            </a:r>
          </a:p>
        </p:txBody>
      </p:sp>
    </p:spTree>
    <p:extLst>
      <p:ext uri="{BB962C8B-B14F-4D97-AF65-F5344CB8AC3E}">
        <p14:creationId xmlns:p14="http://schemas.microsoft.com/office/powerpoint/2010/main" val="59207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EE81DA-FA35-A159-B6A3-6AF36588E29C}"/>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EF14B12E-7124-847E-2B21-B30CFF8A4327}"/>
              </a:ext>
            </a:extLst>
          </p:cNvPr>
          <p:cNvSpPr>
            <a:spLocks noGrp="1"/>
          </p:cNvSpPr>
          <p:nvPr>
            <p:ph type="body" idx="1"/>
          </p:nvPr>
        </p:nvSpPr>
        <p:spPr/>
        <p:txBody>
          <a:bodyPr/>
          <a:lstStyle/>
          <a:p>
            <a:endParaRPr lang="it-IT"/>
          </a:p>
        </p:txBody>
      </p:sp>
      <p:pic>
        <p:nvPicPr>
          <p:cNvPr id="5" name="Immagine 4" descr="Immagine che contiene grafico&#10;&#10;Descrizione generata automaticamente">
            <a:extLst>
              <a:ext uri="{FF2B5EF4-FFF2-40B4-BE49-F238E27FC236}">
                <a16:creationId xmlns:a16="http://schemas.microsoft.com/office/drawing/2014/main" id="{214F6D04-DC43-D3E7-8D51-5D814687D9F2}"/>
              </a:ext>
            </a:extLst>
          </p:cNvPr>
          <p:cNvPicPr>
            <a:picLocks noChangeAspect="1"/>
          </p:cNvPicPr>
          <p:nvPr/>
        </p:nvPicPr>
        <p:blipFill>
          <a:blip r:embed="rId2"/>
          <a:stretch>
            <a:fillRect/>
          </a:stretch>
        </p:blipFill>
        <p:spPr>
          <a:xfrm>
            <a:off x="1047750" y="590550"/>
            <a:ext cx="7772400" cy="4370141"/>
          </a:xfrm>
          <a:prstGeom prst="rect">
            <a:avLst/>
          </a:prstGeom>
        </p:spPr>
      </p:pic>
    </p:spTree>
    <p:extLst>
      <p:ext uri="{BB962C8B-B14F-4D97-AF65-F5344CB8AC3E}">
        <p14:creationId xmlns:p14="http://schemas.microsoft.com/office/powerpoint/2010/main" val="12657767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4204</TotalTime>
  <Words>2195</Words>
  <Application>Microsoft Macintosh PowerPoint</Application>
  <PresentationFormat>Widescreen</PresentationFormat>
  <Paragraphs>121</Paragraphs>
  <Slides>24</Slides>
  <Notes>3</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24</vt:i4>
      </vt:variant>
    </vt:vector>
  </HeadingPairs>
  <TitlesOfParts>
    <vt:vector size="39" baseType="lpstr">
      <vt:lpstr>Apercu</vt:lpstr>
      <vt:lpstr>Arial</vt:lpstr>
      <vt:lpstr>Calibri</vt:lpstr>
      <vt:lpstr>Calibri Light</vt:lpstr>
      <vt:lpstr>Century Gothic</vt:lpstr>
      <vt:lpstr>Helvetica 35 Thin</vt:lpstr>
      <vt:lpstr>Helvetica 36 Thin</vt:lpstr>
      <vt:lpstr>Helvetica 45 Light</vt:lpstr>
      <vt:lpstr>Helvetica 75</vt:lpstr>
      <vt:lpstr>Helvetica Neue</vt:lpstr>
      <vt:lpstr>lato</vt:lpstr>
      <vt:lpstr>Luiss Sans</vt:lpstr>
      <vt:lpstr>Luiss type</vt:lpstr>
      <vt:lpstr>Wingdings</vt:lpstr>
      <vt:lpstr>Tema di Office</vt:lpstr>
      <vt:lpstr>La regolazione delle nuove tecnologie</vt:lpstr>
      <vt:lpstr>Emersione delle nuove tecnologie “sociali”  Alcuni dati - 5,44 miliardi di persone oggi usano telefoni cellulari, pari al 68% della popolazione mondiale.  - 5,16 miliardi utenti di Internet, il 64,4% della popolazione mondiale è ora online - 4,76 miliardi utenti dei social media in tutto il mondo, pari a poco meno del 60% della popolazione mondiale </vt:lpstr>
      <vt:lpstr>   Pandemia</vt:lpstr>
      <vt:lpstr>A fronte della diffusione di queste tecnologie “sociali”, qual è il grado di consapevolezza ed educazione?</vt:lpstr>
      <vt:lpstr>Com’è messa l’Italia nella conoscenza degli strumenti digitali? DESI INDEX 2022</vt:lpstr>
      <vt:lpstr>E SU CAPITALE UMANO?   (DIGITAL SKILLS, SCUOLA ED EDUCAZIONE)</vt:lpstr>
      <vt:lpstr>SINTESI </vt:lpstr>
      <vt:lpstr>Diffusione sempre più capillare della tecnologia  + Carenza di conoscenza ed educazione                = Aumento dei rischi per la sicurezza </vt:lpstr>
      <vt:lpstr>Presentazione standard di PowerPoint</vt:lpstr>
      <vt:lpstr>Presentazione standard di PowerPoint</vt:lpstr>
      <vt:lpstr>Presentazione standard di PowerPoint</vt:lpstr>
      <vt:lpstr>Presentazione standard di PowerPoint</vt:lpstr>
      <vt:lpstr> La regolazione</vt:lpstr>
      <vt:lpstr>CYBERSECURITY: DEFINIZIONI</vt:lpstr>
      <vt:lpstr>CYBERSECURITY: IL CONTESTO NORMATIVO </vt:lpstr>
      <vt:lpstr>Presentazione standard di PowerPoint</vt:lpstr>
      <vt:lpstr>Presentazione standard di PowerPoint</vt:lpstr>
      <vt:lpstr>Presentazione standard di PowerPoint</vt:lpstr>
      <vt:lpstr>Presentazione standard di PowerPoint</vt:lpstr>
      <vt:lpstr>CYBERSECURITY: IL CONTESTO NORMATIVO  IN ARRIVO</vt:lpstr>
      <vt:lpstr>Presentazione standard di PowerPoint</vt:lpstr>
      <vt:lpstr>Presentazione standard di PowerPoint</vt:lpstr>
      <vt:lpstr>Presentazione standard di PowerPoint</vt:lpstr>
      <vt:lpstr>Conclusioni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Forme di governo</dc:title>
  <dc:creator>Marco Cecili</dc:creator>
  <cp:lastModifiedBy>Consuelo Tuveri</cp:lastModifiedBy>
  <cp:revision>108</cp:revision>
  <dcterms:created xsi:type="dcterms:W3CDTF">2022-09-14T09:50:26Z</dcterms:created>
  <dcterms:modified xsi:type="dcterms:W3CDTF">2023-04-18T10:24:17Z</dcterms:modified>
</cp:coreProperties>
</file>